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56" r:id="rId3"/>
    <p:sldId id="272" r:id="rId4"/>
    <p:sldId id="273" r:id="rId5"/>
    <p:sldId id="275" r:id="rId6"/>
    <p:sldId id="257" r:id="rId7"/>
    <p:sldId id="258" r:id="rId8"/>
    <p:sldId id="279" r:id="rId9"/>
    <p:sldId id="260" r:id="rId10"/>
    <p:sldId id="263" r:id="rId11"/>
    <p:sldId id="266" r:id="rId12"/>
    <p:sldId id="267" r:id="rId13"/>
    <p:sldId id="268" r:id="rId14"/>
    <p:sldId id="270" r:id="rId15"/>
    <p:sldId id="276" r:id="rId1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-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DEF72-F931-4139-90DA-C432431D8BCA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6ABB0-F6DA-456A-9042-22A5C2D7C5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252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C737BD-6B12-77E3-3D93-E7F57FD2C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BD6423-F2FC-9CF8-2EEC-337BD09AA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D4A9DF3-BD3B-545F-F555-144B9E72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6A94B6E-FA84-9776-D9AB-6FCC3D87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3A6A0CE-D437-9DD4-A22D-C90CD91D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094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8100A-2275-5A70-3D69-D59C05BEE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C96BCCE-E11D-764A-76A7-977D41289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3077BF4-5932-7503-3F86-83BB108A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A16390D-FE56-2D56-EC79-9B1C4DE8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F910AA4-A24B-F249-6AFE-40A670B5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873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80686D-BCD0-39C3-E99A-C37C20C41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4AE23CF-20BE-8F32-8761-FC96780B9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F1B7B66-09B7-7E8C-4F3A-D044C26E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3D68D3-C6BF-3091-194B-3055F193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219A3F-958C-2DC7-3DA8-B89F95A7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904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70C5E-6AA4-5506-6460-6DC06DEC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EE23B74-1EC4-2514-6107-7DC92BA21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9B241F6-90B0-AAE3-75A6-3FC886D0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FDADF6-743A-3CDC-C2F3-68E7BE17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44A000D-4C96-16DF-5F60-6727E688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358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51CA0-CC0C-0B3B-5288-74ACE7A8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ECECBCD-3D6E-7E61-19F4-3CAC46E6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9B3AE61-15A1-860D-477B-280523F3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63D2D3C-7873-28C8-00BC-787A0B2B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F4C6D44-1375-233E-BA34-1622694A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51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52E2C-198C-6053-B011-6D75666D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D2120FA-6757-582C-06E0-41B86D483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27B5C7F-517F-74B8-15EB-7B5FB03BE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1019B15-715E-9DE9-8E2F-C4E5E894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150F342-5310-5805-0E36-71E07072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8535CFB-F109-7133-EE96-E26BDB4E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816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4C405-FEC6-61B7-EAE4-957AD5E3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D6F308E-F869-B4BF-018E-28C579FDB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6A931A-0CAF-CCEF-2CD2-97DD05E80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82B202B-AEF2-39A3-DB61-006411A91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355D2C78-4989-F8A2-EAAF-97451A2B0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D1953E26-5364-8FB1-061F-E31CEA32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F6BA32B-CD4B-E09A-AC54-C69C022A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B84F26E-59E1-9CC3-670B-44DB6588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012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2B242-203A-A295-94A0-A7E4F0B8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71C33B1-7712-DB9E-5D9D-788FCA0B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39E149F-5AF6-B4DA-541A-3263F912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29467D0-0671-5856-CADE-5BDE667D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040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FA1B985-38CC-E5DE-97D2-82B438C3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70903BC-5AD8-5CDC-12B9-1DCD078D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933FCDC-3EDD-E166-22C2-E6F1B67B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367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5B6B1-6B08-995E-4A78-653ED6FC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7B5E7C2-AA3A-6902-50E6-A63454ECC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EC50433-071B-3776-3D79-F26113AA6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945C9C3-6D03-9B9C-640B-E2F08D6E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17A0720-0B13-3136-5330-4A8579BC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95E2B21-DC05-CC30-CA90-79E04EA1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235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925BB-669B-A559-A168-CD50FB28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A74129D-28CD-5698-F005-FC055432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8097530-88A2-FB5B-DC63-0DF06F716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88F8B52-2E78-FF73-D961-ED2EBF84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2406C71-BC7E-4911-7A67-1438CCE3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9537CD8-6E0A-80B2-34EA-0E5961AD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628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7B0EC97-87C0-B1FB-64CA-0A4055BC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DD971B-111E-0F31-34A6-104F868DC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596DCEC-9170-522C-F45A-19FE8DB94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A7EF7-8E31-4906-902F-9585D08295F1}" type="datetimeFigureOut">
              <a:rPr lang="pt-PT" smtClean="0"/>
              <a:t>06/11/2024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E399713-D578-0C07-1B5F-290BE2118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1B4F538-FEA1-C4D1-4C23-0A27E4894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1E778D-028A-4BC2-B429-EE63A8286D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27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oestecim.pt/uploads/1/1/20240314_Estrat%C3%A9giaOeste2030_vp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 descr="Uma imagem com design, captura de ecrã, Gráficos, Tipo de letra&#10;&#10;Descrição gerada automaticamente">
            <a:extLst>
              <a:ext uri="{FF2B5EF4-FFF2-40B4-BE49-F238E27FC236}">
                <a16:creationId xmlns:a16="http://schemas.microsoft.com/office/drawing/2014/main" id="{BCD06005-704D-0734-260B-BED983D033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6" r="-1" b="26691"/>
          <a:stretch/>
        </p:blipFill>
        <p:spPr>
          <a:xfrm rot="5400000">
            <a:off x="4808950" y="-525048"/>
            <a:ext cx="6858002" cy="790809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C73777-4E65-42AA-252F-72818364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115219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3º </a:t>
            </a:r>
            <a:r>
              <a:rPr lang="en-US" sz="4300" dirty="0" err="1">
                <a:solidFill>
                  <a:schemeClr val="bg1"/>
                </a:solidFill>
              </a:rPr>
              <a:t>Encontro</a:t>
            </a:r>
            <a:r>
              <a:rPr lang="en-US" sz="4300" dirty="0">
                <a:solidFill>
                  <a:schemeClr val="bg1"/>
                </a:solidFill>
              </a:rPr>
              <a:t> de </a:t>
            </a:r>
            <a:br>
              <a:rPr lang="en-US" sz="4300" dirty="0">
                <a:solidFill>
                  <a:schemeClr val="bg1"/>
                </a:solidFill>
              </a:rPr>
            </a:br>
            <a:r>
              <a:rPr lang="en-US" sz="4300" dirty="0">
                <a:solidFill>
                  <a:schemeClr val="bg1"/>
                </a:solidFill>
              </a:rPr>
              <a:t>Redes </a:t>
            </a:r>
            <a:r>
              <a:rPr lang="en-US" sz="4300" dirty="0" err="1">
                <a:solidFill>
                  <a:schemeClr val="bg1"/>
                </a:solidFill>
              </a:rPr>
              <a:t>Intermunicipais</a:t>
            </a:r>
            <a:r>
              <a:rPr lang="en-US" sz="4300" dirty="0">
                <a:solidFill>
                  <a:schemeClr val="bg1"/>
                </a:solidFill>
              </a:rPr>
              <a:t> de Bibliotecas </a:t>
            </a:r>
            <a:r>
              <a:rPr lang="en-US" sz="4300" dirty="0" err="1">
                <a:solidFill>
                  <a:schemeClr val="bg1"/>
                </a:solidFill>
              </a:rPr>
              <a:t>Públicas</a:t>
            </a:r>
            <a:endParaRPr lang="en-US" sz="43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3247103-C666-E6AD-B7EC-93E2AB11FB5C}"/>
              </a:ext>
            </a:extLst>
          </p:cNvPr>
          <p:cNvSpPr txBox="1"/>
          <p:nvPr/>
        </p:nvSpPr>
        <p:spPr>
          <a:xfrm>
            <a:off x="728663" y="3902075"/>
            <a:ext cx="550544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i="0">
                <a:solidFill>
                  <a:schemeClr val="bg1"/>
                </a:solidFill>
                <a:effectLst/>
              </a:rPr>
              <a:t>O desafio do trabalho em rede: estabelecer pontes e parcerias</a:t>
            </a:r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Uma imagem com texto, cartão de visita, captura de ecrã, logótipo&#10;&#10;Descrição gerada automaticamente">
            <a:extLst>
              <a:ext uri="{FF2B5EF4-FFF2-40B4-BE49-F238E27FC236}">
                <a16:creationId xmlns:a16="http://schemas.microsoft.com/office/drawing/2014/main" id="{4C458D86-52BD-CFCD-8828-337C3FD9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67" y="5614992"/>
            <a:ext cx="1972348" cy="10236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36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19F19BD-FD23-1039-53B2-16A5920A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17833"/>
            <a:ext cx="5294716" cy="242233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Uma imagem com texto, Tipo de letra, cartão de visita, captura de ecrã&#10;&#10;Descrição gerada automaticamente">
            <a:extLst>
              <a:ext uri="{FF2B5EF4-FFF2-40B4-BE49-F238E27FC236}">
                <a16:creationId xmlns:a16="http://schemas.microsoft.com/office/drawing/2014/main" id="{7C91FEF8-6188-B79A-8FB8-00DF79B3A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600902"/>
            <a:ext cx="5294715" cy="365619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6FBAA1E-0364-858C-9C17-CC4431E9D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7012" y="5806254"/>
            <a:ext cx="10607040" cy="5716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39FC7D-2B78-F7E2-7465-DC9F08E0B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028" y="5806254"/>
            <a:ext cx="1584960" cy="5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2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8A4DEB8-BF55-F871-CF48-75A50231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03" y="644229"/>
            <a:ext cx="1856232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4A7FA6BC-36E0-77B7-3BCD-75D0E4E6F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3347" y="644229"/>
            <a:ext cx="3084723" cy="25603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C91EB7-ACCF-3179-9DC3-93A9F1A99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168" y="3653451"/>
            <a:ext cx="3724101" cy="25603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FABE8F-76EC-9EBA-D033-56F9BF821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669" y="3741140"/>
            <a:ext cx="5212080" cy="242361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B723356-87A8-C146-7ADD-F4A6278F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6305283"/>
            <a:ext cx="10607040" cy="57168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9C7646-3FE0-EC70-9B95-11CBB450B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2D7AC12-20EE-482A-8CF1-606E3B3E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704" y="644229"/>
            <a:ext cx="1837029" cy="25603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9706BBA-9A92-EC61-5169-FA9CBBFCE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81" y="644229"/>
            <a:ext cx="2041855" cy="256032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553FCB3-93C9-850D-23CE-730826276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79" y="3852104"/>
            <a:ext cx="5212080" cy="216301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14E3498-A6DA-7D8B-D76B-9F0EDB2B7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669" y="4184166"/>
            <a:ext cx="5212080" cy="153756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D761A20-97CE-6C6D-AC3D-D6BC87A5A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F0B2F5-EE2F-3703-B899-D2E3F4FF4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0" y="6305283"/>
            <a:ext cx="10607040" cy="5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44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FF88930-8B29-AE86-B4C1-D98AA0E32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62" y="644229"/>
            <a:ext cx="3683913" cy="25603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F20ABDB-4E1E-48EE-7A51-31E79D431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669" y="803792"/>
            <a:ext cx="5212080" cy="224119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BFC537-5B19-41B9-6B75-309C6EF94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79" y="3852104"/>
            <a:ext cx="5212080" cy="216301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702007E-C953-471B-8A2B-1650CB4D5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669" y="4034318"/>
            <a:ext cx="5212080" cy="183725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EC12174-D37B-C188-3F48-2AF9E4698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6305283"/>
            <a:ext cx="10607040" cy="5716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857921-AD28-83D0-F902-EEAA7EA0B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71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D008DFB1-A241-529A-BE61-B371763DA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502" y="644229"/>
            <a:ext cx="1875434" cy="25603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6D696B-17A0-0C87-5BBE-BD21E0BEE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591" y="644229"/>
            <a:ext cx="1888236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C3681A7-FCDC-DC17-BF3A-CAFCE4D0E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347" y="3653451"/>
            <a:ext cx="2723744" cy="25603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50E8E8-10E8-24C5-6E42-1F76A3F50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965" y="3672788"/>
            <a:ext cx="3969488" cy="256032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1745DA2-EA90-B2BD-C8D1-8B651F39E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6305283"/>
            <a:ext cx="10607040" cy="5716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274F29-3CDC-7DE8-7894-F678E65B8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0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5679C9-7697-3E18-DB84-24166477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 descr="Uma imagem com um edifício, espaço de repouso, banco, área lateral&#10;&#10;Descrição gerada automaticamente">
            <a:extLst>
              <a:ext uri="{FF2B5EF4-FFF2-40B4-BE49-F238E27FC236}">
                <a16:creationId xmlns:a16="http://schemas.microsoft.com/office/drawing/2014/main" id="{0EAE4BED-473B-0BAB-87A1-714567579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6" r="-1" b="4004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Imagem 4" descr="Uma imagem com design, captura de ecrã, Gráficos, Tipo de letra&#10;&#10;Descrição gerada automaticamente">
            <a:extLst>
              <a:ext uri="{FF2B5EF4-FFF2-40B4-BE49-F238E27FC236}">
                <a16:creationId xmlns:a16="http://schemas.microsoft.com/office/drawing/2014/main" id="{CC3A6CCB-65B9-7E63-C083-EA09DC9DB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42"/>
          <a:stretch/>
        </p:blipFill>
        <p:spPr>
          <a:xfrm rot="5400000">
            <a:off x="6781671" y="1447675"/>
            <a:ext cx="3176595" cy="764406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ACE4AC-D0E1-4DF8-0CE6-380449E69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Queremos avançar para o próximo nível?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F5B6B5-4DF0-EEBC-EDF8-E582360A2F6A}"/>
              </a:ext>
            </a:extLst>
          </p:cNvPr>
          <p:cNvSpPr txBox="1"/>
          <p:nvPr/>
        </p:nvSpPr>
        <p:spPr>
          <a:xfrm>
            <a:off x="728663" y="3902075"/>
            <a:ext cx="550544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m 2" descr="Uma imagem com texto, cartão de visita, captura de ecrã, logótipo&#10;&#10;Descrição gerada automaticamente">
            <a:extLst>
              <a:ext uri="{FF2B5EF4-FFF2-40B4-BE49-F238E27FC236}">
                <a16:creationId xmlns:a16="http://schemas.microsoft.com/office/drawing/2014/main" id="{01CE81F3-4275-6615-02AD-0CF1760A9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67" y="5614992"/>
            <a:ext cx="1972348" cy="10236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408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9B84AE8-F82F-A915-43AB-F83B8AEC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719" y="643467"/>
            <a:ext cx="3941528" cy="5571066"/>
          </a:xfrm>
          <a:prstGeom prst="rect">
            <a:avLst/>
          </a:prstGeom>
        </p:spPr>
      </p:pic>
      <p:sp>
        <p:nvSpPr>
          <p:cNvPr id="33" name="Rectangle 27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8B0510-DA25-69B4-1947-5E1E11E4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40" y="6286317"/>
            <a:ext cx="1584960" cy="55648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9E7EEDC-C67A-758A-F19B-5D2D154B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3213" y="6286316"/>
            <a:ext cx="10553827" cy="5716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EFE1EEB-4952-221D-11CE-289B75841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777" y="643467"/>
            <a:ext cx="39812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B4B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m 11" descr="Uma imagem com texto, Cara humana, vestuário, póster&#10;&#10;Descrição gerada automaticamente">
            <a:extLst>
              <a:ext uri="{FF2B5EF4-FFF2-40B4-BE49-F238E27FC236}">
                <a16:creationId xmlns:a16="http://schemas.microsoft.com/office/drawing/2014/main" id="{B7550AC6-670E-A841-4033-8E4D11B7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2" y="632526"/>
            <a:ext cx="2253860" cy="3185668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B4B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 descr="Uma imagem com texto, captura de ecrã, Tipo de letra, design gráfico&#10;&#10;Descrição gerada automaticamente">
            <a:extLst>
              <a:ext uri="{FF2B5EF4-FFF2-40B4-BE49-F238E27FC236}">
                <a16:creationId xmlns:a16="http://schemas.microsoft.com/office/drawing/2014/main" id="{A3305C57-56A1-5873-C825-033C5C65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061" y="633849"/>
            <a:ext cx="2253859" cy="318566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04A8C8E3-0DD2-9267-038E-0E8924A07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6" y="4431592"/>
            <a:ext cx="2333643" cy="166855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m círculo, Saturação de cores, Gráficos, design&#10;&#10;Descrição gerada automaticamente">
            <a:extLst>
              <a:ext uri="{FF2B5EF4-FFF2-40B4-BE49-F238E27FC236}">
                <a16:creationId xmlns:a16="http://schemas.microsoft.com/office/drawing/2014/main" id="{F3C620DC-2231-4B2B-FE9D-2FA52FA27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169" y="4565198"/>
            <a:ext cx="2333643" cy="144394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Uma imagem com texto, captura de ecrã, Tipo de letra, logótipo&#10;&#10;Descrição gerada automaticamente">
            <a:extLst>
              <a:ext uri="{FF2B5EF4-FFF2-40B4-BE49-F238E27FC236}">
                <a16:creationId xmlns:a16="http://schemas.microsoft.com/office/drawing/2014/main" id="{04BF0968-B7B1-E414-E38A-E80EF50ED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177" y="851446"/>
            <a:ext cx="5157201" cy="515720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F7252F3-EE07-DA6E-6359-0E5914677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D2498AF-66ED-1D3F-3CD5-0A613B8BE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A996BB-1B8D-5158-EEA6-D04CED16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42" r="48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7AAFAE-1D70-C42A-A4ED-69BF88ED07FE}"/>
              </a:ext>
            </a:extLst>
          </p:cNvPr>
          <p:cNvSpPr txBox="1"/>
          <p:nvPr/>
        </p:nvSpPr>
        <p:spPr>
          <a:xfrm>
            <a:off x="6417734" y="2614612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Crie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r>
              <a:rPr lang="en-US" dirty="0"/>
              <a:t> que </a:t>
            </a:r>
            <a:r>
              <a:rPr lang="en-US" dirty="0" err="1"/>
              <a:t>defina</a:t>
            </a:r>
            <a:r>
              <a:rPr lang="en-US" dirty="0"/>
              <a:t> a </a:t>
            </a:r>
            <a:r>
              <a:rPr lang="en-US" dirty="0" err="1"/>
              <a:t>biblioteca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807C07F-2963-4405-7831-B5CDBB18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F8C51AC-400C-63A6-A872-F25211E61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interior, mobília, Ensino, Aprender&#10;&#10;Descrição gerada automaticamente">
            <a:extLst>
              <a:ext uri="{FF2B5EF4-FFF2-40B4-BE49-F238E27FC236}">
                <a16:creationId xmlns:a16="http://schemas.microsoft.com/office/drawing/2014/main" id="{0B33185A-7598-C231-93E4-D9551B32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3" r="8977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59287A6-A45A-46CA-4A45-6FBA3DC8A59D}"/>
              </a:ext>
            </a:extLst>
          </p:cNvPr>
          <p:cNvSpPr txBox="1"/>
          <p:nvPr/>
        </p:nvSpPr>
        <p:spPr>
          <a:xfrm>
            <a:off x="6019890" y="2785743"/>
            <a:ext cx="6172110" cy="71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Crie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r>
              <a:rPr lang="en-US" dirty="0"/>
              <a:t> de um </a:t>
            </a:r>
            <a:r>
              <a:rPr lang="en-US" dirty="0" err="1"/>
              <a:t>espaço</a:t>
            </a:r>
            <a:r>
              <a:rPr lang="en-US" dirty="0"/>
              <a:t> </a:t>
            </a:r>
            <a:r>
              <a:rPr lang="en-US" dirty="0" err="1"/>
              <a:t>onde</a:t>
            </a:r>
            <a:r>
              <a:rPr lang="en-US" dirty="0"/>
              <a:t> a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possa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o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aprendizagens</a:t>
            </a:r>
            <a:r>
              <a:rPr lang="en-US" dirty="0"/>
              <a:t>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8ACE6A8-B831-3006-DA07-9FF84C09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854019-75CD-84FB-01C8-D098E8360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3138772-D14D-8A7F-4614-DB8B061FC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757258"/>
            <a:ext cx="10938933" cy="536007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43BBF21-4A0B-9769-0F04-F0778E1F4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3226C7-D169-FF46-40A2-19D0C6F87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385F1D28-B2E6-7D1C-0F3D-BB371C1D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3" r="-2" b="-2"/>
          <a:stretch/>
        </p:blipFill>
        <p:spPr>
          <a:xfrm>
            <a:off x="6176433" y="875726"/>
            <a:ext cx="5372100" cy="5106547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6">
            <a:hlinkClick r:id="rId3"/>
            <a:extLst>
              <a:ext uri="{FF2B5EF4-FFF2-40B4-BE49-F238E27FC236}">
                <a16:creationId xmlns:a16="http://schemas.microsoft.com/office/drawing/2014/main" id="{F5AF665E-65FE-9E75-2F96-D830877C1D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55"/>
          <a:stretch/>
        </p:blipFill>
        <p:spPr>
          <a:xfrm>
            <a:off x="1307844" y="643467"/>
            <a:ext cx="4043343" cy="557106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68F234-0B22-FC6F-82CA-07FE6B07E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945661-08EF-C1B2-B84D-0EF0FC529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636FD-D93C-7B5B-2050-09BD405D2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Posição de Conteúdo 3">
            <a:extLst>
              <a:ext uri="{FF2B5EF4-FFF2-40B4-BE49-F238E27FC236}">
                <a16:creationId xmlns:a16="http://schemas.microsoft.com/office/drawing/2014/main" id="{F9B79B3C-069D-1C02-4196-1063DA7A58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184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“A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desinformação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não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é um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fenómeno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exclusivo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do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ecossistema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político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, mas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afeta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fortemente as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dinâmicas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democráticas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diferentes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níveis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governação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O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acesso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rápido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a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informação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é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hoje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uma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realidade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todas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as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regiões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de Portugal e da Europa. A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disseminação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informação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não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verificada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ou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com um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grau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veracidade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questionável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coloca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causa a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confiança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nos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valores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democráticos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na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Administração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Local e Regional. O Oeste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não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é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alheio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ao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fenómeno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</a:rPr>
              <a:t>desinformação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.”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>
                    <a:alpha val="80000"/>
                  </a:schemeClr>
                </a:solidFill>
              </a:rPr>
              <a:t>Plano </a:t>
            </a:r>
            <a:r>
              <a:rPr lang="en-US" sz="1800" i="1" dirty="0" err="1">
                <a:solidFill>
                  <a:schemeClr val="bg1">
                    <a:alpha val="80000"/>
                  </a:schemeClr>
                </a:solidFill>
              </a:rPr>
              <a:t>estratégico</a:t>
            </a:r>
            <a:r>
              <a:rPr lang="en-US" sz="1800" i="1" dirty="0">
                <a:solidFill>
                  <a:schemeClr val="bg1">
                    <a:alpha val="80000"/>
                  </a:schemeClr>
                </a:solidFill>
              </a:rPr>
              <a:t> 2030 da </a:t>
            </a:r>
            <a:r>
              <a:rPr lang="en-US" sz="1800" i="1" dirty="0" err="1">
                <a:solidFill>
                  <a:schemeClr val="bg1">
                    <a:alpha val="80000"/>
                  </a:schemeClr>
                </a:solidFill>
              </a:rPr>
              <a:t>Região</a:t>
            </a:r>
            <a:r>
              <a:rPr lang="en-US" sz="1800" i="1" dirty="0">
                <a:solidFill>
                  <a:schemeClr val="bg1">
                    <a:alpha val="80000"/>
                  </a:schemeClr>
                </a:solidFill>
              </a:rPr>
              <a:t> Oeste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, p.57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892F8A-1D9F-D292-860E-266216BC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DB0F9D-730F-E2E8-2B4F-27A44D20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8D06B8F-E563-C35F-1B3B-08825F97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25" y="269919"/>
            <a:ext cx="5542321" cy="59760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A1B8D7-FAD3-4390-25B7-B449A62CBB88}"/>
              </a:ext>
            </a:extLst>
          </p:cNvPr>
          <p:cNvSpPr txBox="1"/>
          <p:nvPr/>
        </p:nvSpPr>
        <p:spPr>
          <a:xfrm>
            <a:off x="6547983" y="2508052"/>
            <a:ext cx="307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Literacia em turismo?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C2FFD1-DE0D-12D8-80F0-4204E47E78F9}"/>
              </a:ext>
            </a:extLst>
          </p:cNvPr>
          <p:cNvSpPr txBox="1"/>
          <p:nvPr/>
        </p:nvSpPr>
        <p:spPr>
          <a:xfrm>
            <a:off x="6572201" y="2984745"/>
            <a:ext cx="565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Espaços </a:t>
            </a:r>
            <a:r>
              <a:rPr lang="pt-PT" sz="1400" i="1" dirty="0" err="1">
                <a:solidFill>
                  <a:schemeClr val="bg1"/>
                </a:solidFill>
              </a:rPr>
              <a:t>networking</a:t>
            </a:r>
            <a:r>
              <a:rPr lang="pt-PT" sz="1400" dirty="0">
                <a:solidFill>
                  <a:schemeClr val="bg1"/>
                </a:solidFill>
              </a:rPr>
              <a:t> como apoio ao empreendedorismo local?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29112E0-2A2D-CCD0-1FD7-BCDF17AAFD86}"/>
              </a:ext>
            </a:extLst>
          </p:cNvPr>
          <p:cNvSpPr txBox="1"/>
          <p:nvPr/>
        </p:nvSpPr>
        <p:spPr>
          <a:xfrm>
            <a:off x="6547983" y="3344007"/>
            <a:ext cx="39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Aposta nas competências digitais?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0F2997-7E65-032F-707D-278F0A40DCDE}"/>
              </a:ext>
            </a:extLst>
          </p:cNvPr>
          <p:cNvSpPr txBox="1"/>
          <p:nvPr/>
        </p:nvSpPr>
        <p:spPr>
          <a:xfrm>
            <a:off x="6547983" y="3731933"/>
            <a:ext cx="497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Ações de sensibilização para o desenvolvimento sustentável?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4733A55-6B96-EF39-A1B5-2902535122A8}"/>
              </a:ext>
            </a:extLst>
          </p:cNvPr>
          <p:cNvSpPr txBox="1"/>
          <p:nvPr/>
        </p:nvSpPr>
        <p:spPr>
          <a:xfrm>
            <a:off x="6547984" y="4084733"/>
            <a:ext cx="5707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Novas parcerias para a capacitação das comunidades na mitigação aos efeitos das alterações climáticas?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2F48054-07F3-899E-9AA3-DC6F94EF3C9E}"/>
              </a:ext>
            </a:extLst>
          </p:cNvPr>
          <p:cNvSpPr txBox="1"/>
          <p:nvPr/>
        </p:nvSpPr>
        <p:spPr>
          <a:xfrm>
            <a:off x="6547983" y="4674884"/>
            <a:ext cx="5707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Valorização do património natural e cultural?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D55AAD-9D6E-B040-C767-6E924A73A7A6}"/>
              </a:ext>
            </a:extLst>
          </p:cNvPr>
          <p:cNvSpPr txBox="1"/>
          <p:nvPr/>
        </p:nvSpPr>
        <p:spPr>
          <a:xfrm>
            <a:off x="6568084" y="5132432"/>
            <a:ext cx="5707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Serviços de proximidade?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7DC56A0-3365-E368-48B8-7B201DEAFA79}"/>
              </a:ext>
            </a:extLst>
          </p:cNvPr>
          <p:cNvSpPr txBox="1"/>
          <p:nvPr/>
        </p:nvSpPr>
        <p:spPr>
          <a:xfrm>
            <a:off x="6599587" y="5516050"/>
            <a:ext cx="5707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Inclusão social?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23FA523-B4F4-CFDF-F473-EF07AC04BB10}"/>
              </a:ext>
            </a:extLst>
          </p:cNvPr>
          <p:cNvSpPr txBox="1"/>
          <p:nvPr/>
        </p:nvSpPr>
        <p:spPr>
          <a:xfrm>
            <a:off x="6542084" y="5897880"/>
            <a:ext cx="5707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Aprendizagem ao longo da vida?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D7F64A2-83BB-0162-FC4E-D1B991FD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40" y="6293426"/>
            <a:ext cx="1584960" cy="5645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5D6C232-0EC6-EE5A-F492-7901B5B70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" y="6286316"/>
            <a:ext cx="10607040" cy="5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92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FFE7D1D6D0DA468B9685D75D5C716F" ma:contentTypeVersion="15" ma:contentTypeDescription="Criar um novo documento." ma:contentTypeScope="" ma:versionID="06bea2fc5aa5f08c0546a07e3ae36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fada2e8f71792d0f674e9c6ecfb1b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e Início do Agendamento" ma:internalName="PublishingStartDate">
      <xsd:simpleType>
        <xsd:restriction base="dms:Unknown"/>
      </xsd:simpleType>
    </xsd:element>
    <xsd:element name="PublishingExpirationDate" ma:index="9" nillable="true" ma:displayName="Data de Fim do Agendament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F644270-20F6-4313-8E9C-F3C90537A3F9}"/>
</file>

<file path=customXml/itemProps2.xml><?xml version="1.0" encoding="utf-8"?>
<ds:datastoreItem xmlns:ds="http://schemas.openxmlformats.org/officeDocument/2006/customXml" ds:itemID="{90A307CA-31E3-4E9C-A907-7CA169716D6E}"/>
</file>

<file path=customXml/itemProps3.xml><?xml version="1.0" encoding="utf-8"?>
<ds:datastoreItem xmlns:ds="http://schemas.openxmlformats.org/officeDocument/2006/customXml" ds:itemID="{1AC7C190-591B-44A1-941D-31B281625B99}"/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204</Words>
  <Application>Microsoft Office PowerPoint</Application>
  <PresentationFormat>Ecrã Panorâmico</PresentationFormat>
  <Paragraphs>18</Paragraphs>
  <Slides>15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Tema do Office</vt:lpstr>
      <vt:lpstr>3º Encontro de  Redes Intermunicipais de Bibliotecas Públicas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Queremos avançar para o próximo nível?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RNBP</dc:title>
  <dc:creator>Sandra Maria Moura Dias</dc:creator>
  <cp:lastModifiedBy>Sandra Maria Moura Dias</cp:lastModifiedBy>
  <cp:revision>4</cp:revision>
  <dcterms:created xsi:type="dcterms:W3CDTF">2024-11-04T23:21:43Z</dcterms:created>
  <dcterms:modified xsi:type="dcterms:W3CDTF">2024-11-07T00:28:49Z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2024-11-05T01:14:08Z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c8a544be-48e5-4e72-9206-55267a899d48</vt:lpwstr>
  </property>
  <property fmtid="{D5CDD505-2E9C-101B-9397-08002B2CF9AE}" pid="7" name="MSIP_Label_defa4170-0d19-0005-0004-bc88714345d2_ActionId">
    <vt:lpwstr>2bfaec7a-dc97-4f30-8f48-cdbbef64227e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0x0101005AFFE7D1D6D0DA468B9685D75D5C716F</vt:lpwstr>
  </property>
</Properties>
</file>