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omments/comment2.xml" ContentType="application/vnd.openxmlformats-officedocument.presentationml.comments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64" r:id="rId5"/>
    <p:sldId id="306" r:id="rId6"/>
    <p:sldId id="276" r:id="rId7"/>
    <p:sldId id="311" r:id="rId8"/>
    <p:sldId id="307" r:id="rId9"/>
    <p:sldId id="308" r:id="rId10"/>
    <p:sldId id="309" r:id="rId11"/>
    <p:sldId id="305" r:id="rId12"/>
    <p:sldId id="299" r:id="rId13"/>
    <p:sldId id="301" r:id="rId14"/>
    <p:sldId id="300" r:id="rId15"/>
    <p:sldId id="318" r:id="rId16"/>
    <p:sldId id="321" r:id="rId17"/>
    <p:sldId id="319" r:id="rId18"/>
    <p:sldId id="298" r:id="rId19"/>
    <p:sldId id="316" r:id="rId20"/>
    <p:sldId id="302" r:id="rId21"/>
    <p:sldId id="266" r:id="rId22"/>
  </p:sldIdLst>
  <p:sldSz cx="12188825" cy="6858000"/>
  <p:notesSz cx="6858000" cy="9144000"/>
  <p:defaultTextStyle>
    <a:defPPr rtl="0">
      <a:defRPr lang="pt-p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7" autoAdjust="0"/>
  </p:normalViewPr>
  <p:slideViewPr>
    <p:cSldViewPr showGuides="1">
      <p:cViewPr varScale="1">
        <p:scale>
          <a:sx n="107" d="100"/>
          <a:sy n="107" d="100"/>
        </p:scale>
        <p:origin x="198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78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Livro1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Liv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no Microsoft PowerPoint]Folha1'!$B$2:$D$2</c:f>
              <c:strCach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'[Gráfico no Microsoft PowerPoint]Folha1'!$E$1:$F$1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'[Gráfico no Microsoft PowerPoint]Folha1'!$E$2:$F$2</c:f>
              <c:numCache>
                <c:formatCode>General</c:formatCode>
                <c:ptCount val="2"/>
                <c:pt idx="0">
                  <c:v>3029</c:v>
                </c:pt>
                <c:pt idx="1">
                  <c:v>7890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A-4DB2-B399-028A7B4984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458842208"/>
        <c:axId val="1458842624"/>
      </c:barChart>
      <c:catAx>
        <c:axId val="145884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458842624"/>
        <c:crosses val="autoZero"/>
        <c:auto val="1"/>
        <c:lblAlgn val="ctr"/>
        <c:lblOffset val="100"/>
        <c:noMultiLvlLbl val="0"/>
      </c:catAx>
      <c:valAx>
        <c:axId val="145884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45884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'Folha2 (2)'!$A$1:$A$5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'Folha2 (2)'!$B$1:$B$5</c:f>
              <c:numCache>
                <c:formatCode>General</c:formatCode>
                <c:ptCount val="5"/>
                <c:pt idx="0">
                  <c:v>665</c:v>
                </c:pt>
                <c:pt idx="1">
                  <c:v>657</c:v>
                </c:pt>
                <c:pt idx="2">
                  <c:v>1481</c:v>
                </c:pt>
                <c:pt idx="3">
                  <c:v>867</c:v>
                </c:pt>
                <c:pt idx="4">
                  <c:v>1203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0-4559-BA81-988B3EB09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7146432"/>
        <c:axId val="647146760"/>
      </c:barChart>
      <c:catAx>
        <c:axId val="64714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47146760"/>
        <c:crosses val="autoZero"/>
        <c:auto val="1"/>
        <c:lblAlgn val="ctr"/>
        <c:lblOffset val="100"/>
        <c:noMultiLvlLbl val="0"/>
      </c:catAx>
      <c:valAx>
        <c:axId val="647146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4714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P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Folha1!$A$2:$A$9</cx:f>
        <cx:lvl ptCount="8">
          <cx:pt idx="0">Programação Cultural</cx:pt>
          <cx:pt idx="1">Marketing em Bibliotecas</cx:pt>
          <cx:pt idx="2">Promoção da Leitura</cx:pt>
          <cx:pt idx="3">Formação em TIC</cx:pt>
          <cx:pt idx="4">Catalogação – Nível Avançado</cx:pt>
          <cx:pt idx="5">Indexação e Classificação</cx:pt>
          <cx:pt idx="6">Atendimento e Gestão de Conflitos</cx:pt>
          <cx:pt idx="7">Software KOHA</cx:pt>
        </cx:lvl>
      </cx:strDim>
      <cx:numDim type="val">
        <cx:f>Folha1!$B$2:$B$9</cx:f>
        <cx:lvl ptCount="8" formatCode="Estandar">
          <cx:pt idx="0">24</cx:pt>
          <cx:pt idx="1">18</cx:pt>
          <cx:pt idx="2">36</cx:pt>
          <cx:pt idx="3">30</cx:pt>
          <cx:pt idx="4">32</cx:pt>
          <cx:pt idx="5">18</cx:pt>
          <cx:pt idx="6">38</cx:pt>
          <cx:pt idx="7">66</cx:pt>
        </cx:lvl>
      </cx:numDim>
    </cx:data>
  </cx:chartData>
  <cx:chart>
    <cx:plotArea>
      <cx:plotAreaRegion>
        <cx:series layoutId="funnel" uniqueId="{34ADC8FF-8A11-4817-818B-565433265D8D}">
          <cx:tx>
            <cx:txData>
              <cx:f>Folha1!$B$1</cx:f>
              <cx:v>Número de  Formandos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bg1"/>
                    </a:solidFill>
                  </a:defRPr>
                </a:pPr>
                <a:endParaRPr lang="pt-PT" sz="1400" b="1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/>
            </a:pPr>
            <a:endParaRPr lang="pt-PT" sz="1400" b="0" i="0" u="none" strike="noStrike" baseline="0">
              <a:solidFill>
                <a:srgbClr val="374C81">
                  <a:lumMod val="65000"/>
                  <a:lumOff val="35000"/>
                </a:srgbClr>
              </a:solidFill>
              <a:latin typeface="Century Gothic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Folha2!$A$3:$A$14</cx:f>
        <cx:lvl ptCount="12">
          <cx:pt idx="0">Yoga com Histórias para crianças e pais</cx:pt>
          <cx:pt idx="1">O youtube e a influência nos Adolescentes</cx:pt>
          <cx:pt idx="2">Risoterapia</cx:pt>
          <cx:pt idx="3">Videojogos perigos e oportunidades</cx:pt>
          <cx:pt idx="4">Jogos de Tabuleiro</cx:pt>
          <cx:pt idx="5">Oficina como nasce um livro?</cx:pt>
          <cx:pt idx="6">Oficina das Árvores e dos Avós</cx:pt>
          <cx:pt idx="7">Atelier "Ouve o que tenho para te contar"</cx:pt>
          <cx:pt idx="8">Educação emocional para as famílias </cx:pt>
          <cx:pt idx="9">Competências Básicas em Tecnologias de Informação </cx:pt>
          <cx:pt idx="10">Cidadãos Online</cx:pt>
          <cx:pt idx="11">Segurança na Internet </cx:pt>
        </cx:lvl>
      </cx:strDim>
      <cx:numDim type="val">
        <cx:f>Folha2!$B$3:$B$14</cx:f>
        <cx:lvl ptCount="12" formatCode="Estandar">
          <cx:pt idx="0">145</cx:pt>
          <cx:pt idx="1">18</cx:pt>
          <cx:pt idx="2">126</cx:pt>
          <cx:pt idx="3">20</cx:pt>
          <cx:pt idx="4">121</cx:pt>
          <cx:pt idx="5">46</cx:pt>
          <cx:pt idx="6">64</cx:pt>
          <cx:pt idx="7">21</cx:pt>
          <cx:pt idx="8">61</cx:pt>
          <cx:pt idx="9">63</cx:pt>
          <cx:pt idx="10">23</cx:pt>
          <cx:pt idx="11">45</cx:pt>
        </cx:lvl>
      </cx:numDim>
    </cx:data>
  </cx:chartData>
  <cx:chart>
    <cx:plotArea>
      <cx:plotAreaRegion>
        <cx:series layoutId="funnel" uniqueId="{FCC46B39-C1F8-4DE7-BC7F-4927481249DD}">
          <cx:tx>
            <cx:txData>
              <cx:f>Folha2!$B$1:$B$2</cx:f>
              <cx:v>Número Total  de Participantes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bg1"/>
                    </a:solidFill>
                  </a:defRPr>
                </a:pPr>
                <a:endParaRPr lang="pt-PT" sz="1400" b="1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/>
            </a:pPr>
            <a:endParaRPr lang="pt-PT" sz="1400" b="0" i="0" u="none" strike="noStrike" baseline="0">
              <a:solidFill>
                <a:srgbClr val="374C81">
                  <a:lumMod val="65000"/>
                  <a:lumOff val="35000"/>
                </a:srgbClr>
              </a:solidFill>
              <a:latin typeface="Century Gothic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11-04T12:38:27.122" idx="15">
    <p:pos x="10" y="10"/>
    <p:text>No que respeita à formação profissional dos trabalhadores afetos às ibliotecas, após o levantamento de necessidades de formação foi proposta a realização das seguintes ações de formação. Foram realizadas x  e abrangidos x trabalhadores. Podíamos optar por mostrar só a cluna do realizado, mas consideramos importante mostrar que houve ajuste ao longo do projeto e se num projeto normal isso já acontece, num projeto que é implementado em plena Pandemia COVID muito foi o trabalho de reprogramação constante das formações e das atividades como veremos mais à frente.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11-04T12:45:10.848" idx="16">
    <p:pos x="10" y="10"/>
    <p:text>Face à Pandemia huve um trabalho constante de reajuste dos calendários das atividades que envolvia 12  dinamizadores, 11 bibliotecas e uma Pandemia. Dadas as dificuldades houve biblotecas que fizeram mais ou menos ações, que a realização de atividades online não foi cosiderada uma boa prática e que sempre que a Pandemia as bibliotecas realizavam atividades. Infelizmente, com o cenário que se vivia no Mundo, o número de participantes tinham que ser também ele muito reduzido.</p:text>
    <p:extLst mod="1">
      <p:ext uri="{C676402C-5697-4E1C-873F-D02D1690AC5C}">
        <p15:threadingInfo xmlns:p15="http://schemas.microsoft.com/office/powerpoint/2012/main" timeZoneBias="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923F0-EFA8-4F10-91BC-24C7AC3C5AF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6851B44-31BE-4D1D-A103-61EDFB5422FD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pPr rtl="0"/>
          <a:r>
            <a:rPr lang="pt-PT" sz="1600" b="1" dirty="0">
              <a:solidFill>
                <a:schemeClr val="tx1"/>
              </a:solidFill>
            </a:rPr>
            <a:t>Ler e crescer em família</a:t>
          </a:r>
        </a:p>
      </dgm:t>
    </dgm:pt>
    <dgm:pt modelId="{EB2508EE-9D88-4873-AC53-C77C93858E07}" type="parTrans" cxnId="{2112C3B5-1159-4054-A242-646D4E1AAC0D}">
      <dgm:prSet/>
      <dgm:spPr/>
      <dgm:t>
        <a:bodyPr/>
        <a:lstStyle/>
        <a:p>
          <a:endParaRPr lang="pt-PT"/>
        </a:p>
      </dgm:t>
    </dgm:pt>
    <dgm:pt modelId="{FAD037F5-61B9-45B0-B431-4C92D7CD447C}" type="sibTrans" cxnId="{2112C3B5-1159-4054-A242-646D4E1AAC0D}">
      <dgm:prSet/>
      <dgm:spPr/>
      <dgm:t>
        <a:bodyPr/>
        <a:lstStyle/>
        <a:p>
          <a:endParaRPr lang="pt-PT"/>
        </a:p>
      </dgm:t>
    </dgm:pt>
    <dgm:pt modelId="{019DE8CA-0237-4D14-B308-008176CF52C2}">
      <dgm:prSet/>
      <dgm:spPr/>
      <dgm:t>
        <a:bodyPr/>
        <a:lstStyle/>
        <a:p>
          <a:pPr rtl="0"/>
          <a:r>
            <a:rPr lang="pt-PT"/>
            <a:t>Coleção</a:t>
          </a:r>
        </a:p>
      </dgm:t>
    </dgm:pt>
    <dgm:pt modelId="{0980A1CA-90DC-44FB-8181-A8054D4C7B62}" type="parTrans" cxnId="{F9F0EB2E-F1A7-4BFC-AE39-EDCE440D3FD0}">
      <dgm:prSet/>
      <dgm:spPr/>
      <dgm:t>
        <a:bodyPr/>
        <a:lstStyle/>
        <a:p>
          <a:endParaRPr lang="pt-PT"/>
        </a:p>
      </dgm:t>
    </dgm:pt>
    <dgm:pt modelId="{C8575775-51FF-4010-9392-311F87BBA5E6}" type="sibTrans" cxnId="{F9F0EB2E-F1A7-4BFC-AE39-EDCE440D3FD0}">
      <dgm:prSet/>
      <dgm:spPr/>
      <dgm:t>
        <a:bodyPr/>
        <a:lstStyle/>
        <a:p>
          <a:endParaRPr lang="pt-PT"/>
        </a:p>
      </dgm:t>
    </dgm:pt>
    <dgm:pt modelId="{56F441E5-F71B-4F3E-ADB3-1FCEEC4A73C7}">
      <dgm:prSet/>
      <dgm:spPr/>
      <dgm:t>
        <a:bodyPr/>
        <a:lstStyle/>
        <a:p>
          <a:pPr rtl="0"/>
          <a:r>
            <a:rPr lang="pt-PT" dirty="0"/>
            <a:t>Tecnologias da Informação e Comunicação</a:t>
          </a:r>
        </a:p>
      </dgm:t>
    </dgm:pt>
    <dgm:pt modelId="{CA38C672-AD8C-4FF9-BC5F-4BD9F41BD337}" type="parTrans" cxnId="{BABE17DA-F8DD-473D-AC4E-BFDB9DB8ACB3}">
      <dgm:prSet/>
      <dgm:spPr/>
      <dgm:t>
        <a:bodyPr/>
        <a:lstStyle/>
        <a:p>
          <a:endParaRPr lang="pt-PT"/>
        </a:p>
      </dgm:t>
    </dgm:pt>
    <dgm:pt modelId="{AD6EE026-7D0A-43AA-B3D4-3AB6F2D3BFB3}" type="sibTrans" cxnId="{BABE17DA-F8DD-473D-AC4E-BFDB9DB8ACB3}">
      <dgm:prSet/>
      <dgm:spPr/>
      <dgm:t>
        <a:bodyPr/>
        <a:lstStyle/>
        <a:p>
          <a:endParaRPr lang="pt-PT"/>
        </a:p>
      </dgm:t>
    </dgm:pt>
    <dgm:pt modelId="{B6E7C3A6-25F0-486F-AC25-D2B1BF4CA77D}">
      <dgm:prSet/>
      <dgm:spPr/>
      <dgm:t>
        <a:bodyPr/>
        <a:lstStyle/>
        <a:p>
          <a:pPr rtl="0"/>
          <a:r>
            <a:rPr lang="pt-PT"/>
            <a:t>Formação Profissional</a:t>
          </a:r>
        </a:p>
      </dgm:t>
    </dgm:pt>
    <dgm:pt modelId="{761C3B16-D4CF-44D4-BEBC-C4685557CA85}" type="parTrans" cxnId="{81FE608F-EE86-4218-9F3D-18708BECD481}">
      <dgm:prSet/>
      <dgm:spPr/>
      <dgm:t>
        <a:bodyPr/>
        <a:lstStyle/>
        <a:p>
          <a:endParaRPr lang="pt-PT"/>
        </a:p>
      </dgm:t>
    </dgm:pt>
    <dgm:pt modelId="{1570B0A3-1877-4ED7-AF6B-A8EF57478B54}" type="sibTrans" cxnId="{81FE608F-EE86-4218-9F3D-18708BECD481}">
      <dgm:prSet/>
      <dgm:spPr/>
      <dgm:t>
        <a:bodyPr/>
        <a:lstStyle/>
        <a:p>
          <a:endParaRPr lang="pt-PT"/>
        </a:p>
      </dgm:t>
    </dgm:pt>
    <dgm:pt modelId="{F0A33597-441C-48AB-B699-68245BD7F23E}">
      <dgm:prSet/>
      <dgm:spPr/>
      <dgm:t>
        <a:bodyPr/>
        <a:lstStyle/>
        <a:p>
          <a:pPr rtl="0"/>
          <a:r>
            <a:rPr lang="pt-PT" dirty="0"/>
            <a:t>Ações de Promoção da Leitura e das Literacias</a:t>
          </a:r>
        </a:p>
      </dgm:t>
    </dgm:pt>
    <dgm:pt modelId="{8ED0EA20-6983-444D-B038-B76BF37106EB}" type="parTrans" cxnId="{9537C22D-1E4F-43E2-BA2C-2989E566D2BD}">
      <dgm:prSet/>
      <dgm:spPr/>
      <dgm:t>
        <a:bodyPr/>
        <a:lstStyle/>
        <a:p>
          <a:endParaRPr lang="pt-PT"/>
        </a:p>
      </dgm:t>
    </dgm:pt>
    <dgm:pt modelId="{BC8AFB4F-A473-4CCC-8C35-D53C1ECA9067}" type="sibTrans" cxnId="{9537C22D-1E4F-43E2-BA2C-2989E566D2BD}">
      <dgm:prSet/>
      <dgm:spPr/>
      <dgm:t>
        <a:bodyPr/>
        <a:lstStyle/>
        <a:p>
          <a:endParaRPr lang="pt-PT"/>
        </a:p>
      </dgm:t>
    </dgm:pt>
    <dgm:pt modelId="{0B510716-01F2-4F35-B8A3-120BDC2E62B1}" type="pres">
      <dgm:prSet presAssocID="{FE3923F0-EFA8-4F10-91BC-24C7AC3C5AFB}" presName="cycle" presStyleCnt="0">
        <dgm:presLayoutVars>
          <dgm:dir/>
          <dgm:resizeHandles val="exact"/>
        </dgm:presLayoutVars>
      </dgm:prSet>
      <dgm:spPr/>
    </dgm:pt>
    <dgm:pt modelId="{E5F8E284-06A5-4AEF-8F09-EFA0AEE35F7B}" type="pres">
      <dgm:prSet presAssocID="{A6851B44-31BE-4D1D-A103-61EDFB5422FD}" presName="node" presStyleLbl="node1" presStyleIdx="0" presStyleCnt="5" custScaleX="121814" custScaleY="133964">
        <dgm:presLayoutVars>
          <dgm:bulletEnabled val="1"/>
        </dgm:presLayoutVars>
      </dgm:prSet>
      <dgm:spPr/>
    </dgm:pt>
    <dgm:pt modelId="{F9B0EF27-7E70-40B7-9F00-C5825278D73B}" type="pres">
      <dgm:prSet presAssocID="{FAD037F5-61B9-45B0-B431-4C92D7CD447C}" presName="sibTrans" presStyleLbl="sibTrans2D1" presStyleIdx="0" presStyleCnt="5"/>
      <dgm:spPr/>
    </dgm:pt>
    <dgm:pt modelId="{3F85CAD1-BB44-420E-87D6-FE90778549AA}" type="pres">
      <dgm:prSet presAssocID="{FAD037F5-61B9-45B0-B431-4C92D7CD447C}" presName="connectorText" presStyleLbl="sibTrans2D1" presStyleIdx="0" presStyleCnt="5"/>
      <dgm:spPr/>
    </dgm:pt>
    <dgm:pt modelId="{2CCFE235-284B-404E-8298-1ECAE359F7A7}" type="pres">
      <dgm:prSet presAssocID="{019DE8CA-0237-4D14-B308-008176CF52C2}" presName="node" presStyleLbl="node1" presStyleIdx="1" presStyleCnt="5">
        <dgm:presLayoutVars>
          <dgm:bulletEnabled val="1"/>
        </dgm:presLayoutVars>
      </dgm:prSet>
      <dgm:spPr/>
    </dgm:pt>
    <dgm:pt modelId="{D0C7B94D-91EA-4AE2-9DBE-83711C444E89}" type="pres">
      <dgm:prSet presAssocID="{C8575775-51FF-4010-9392-311F87BBA5E6}" presName="sibTrans" presStyleLbl="sibTrans2D1" presStyleIdx="1" presStyleCnt="5"/>
      <dgm:spPr/>
    </dgm:pt>
    <dgm:pt modelId="{77F09C69-23BD-40C5-A81A-4CBDF0F296C3}" type="pres">
      <dgm:prSet presAssocID="{C8575775-51FF-4010-9392-311F87BBA5E6}" presName="connectorText" presStyleLbl="sibTrans2D1" presStyleIdx="1" presStyleCnt="5"/>
      <dgm:spPr/>
    </dgm:pt>
    <dgm:pt modelId="{EA719656-8692-4BD7-A86E-2B34EFFF9E94}" type="pres">
      <dgm:prSet presAssocID="{56F441E5-F71B-4F3E-ADB3-1FCEEC4A73C7}" presName="node" presStyleLbl="node1" presStyleIdx="2" presStyleCnt="5">
        <dgm:presLayoutVars>
          <dgm:bulletEnabled val="1"/>
        </dgm:presLayoutVars>
      </dgm:prSet>
      <dgm:spPr/>
    </dgm:pt>
    <dgm:pt modelId="{A900D9CB-4D9B-445B-9377-4764C41155EE}" type="pres">
      <dgm:prSet presAssocID="{AD6EE026-7D0A-43AA-B3D4-3AB6F2D3BFB3}" presName="sibTrans" presStyleLbl="sibTrans2D1" presStyleIdx="2" presStyleCnt="5"/>
      <dgm:spPr/>
    </dgm:pt>
    <dgm:pt modelId="{698C2836-425A-4CBB-B967-8499FF0B1511}" type="pres">
      <dgm:prSet presAssocID="{AD6EE026-7D0A-43AA-B3D4-3AB6F2D3BFB3}" presName="connectorText" presStyleLbl="sibTrans2D1" presStyleIdx="2" presStyleCnt="5"/>
      <dgm:spPr/>
    </dgm:pt>
    <dgm:pt modelId="{DB20AAAD-F596-4E2F-A62E-8A894EEC95DC}" type="pres">
      <dgm:prSet presAssocID="{B6E7C3A6-25F0-486F-AC25-D2B1BF4CA77D}" presName="node" presStyleLbl="node1" presStyleIdx="3" presStyleCnt="5">
        <dgm:presLayoutVars>
          <dgm:bulletEnabled val="1"/>
        </dgm:presLayoutVars>
      </dgm:prSet>
      <dgm:spPr/>
    </dgm:pt>
    <dgm:pt modelId="{BD99B8BE-65E0-4951-BE1B-E3215A707EC0}" type="pres">
      <dgm:prSet presAssocID="{1570B0A3-1877-4ED7-AF6B-A8EF57478B54}" presName="sibTrans" presStyleLbl="sibTrans2D1" presStyleIdx="3" presStyleCnt="5"/>
      <dgm:spPr/>
    </dgm:pt>
    <dgm:pt modelId="{4852B3A1-F5AD-4875-A7DE-C5839CF239F3}" type="pres">
      <dgm:prSet presAssocID="{1570B0A3-1877-4ED7-AF6B-A8EF57478B54}" presName="connectorText" presStyleLbl="sibTrans2D1" presStyleIdx="3" presStyleCnt="5"/>
      <dgm:spPr/>
    </dgm:pt>
    <dgm:pt modelId="{3BBDB40F-9E5B-4BCB-AC12-AAF807AEEECE}" type="pres">
      <dgm:prSet presAssocID="{F0A33597-441C-48AB-B699-68245BD7F23E}" presName="node" presStyleLbl="node1" presStyleIdx="4" presStyleCnt="5">
        <dgm:presLayoutVars>
          <dgm:bulletEnabled val="1"/>
        </dgm:presLayoutVars>
      </dgm:prSet>
      <dgm:spPr/>
    </dgm:pt>
    <dgm:pt modelId="{6E543E82-4234-4C0E-A8A9-92DC871F8FF7}" type="pres">
      <dgm:prSet presAssocID="{BC8AFB4F-A473-4CCC-8C35-D53C1ECA9067}" presName="sibTrans" presStyleLbl="sibTrans2D1" presStyleIdx="4" presStyleCnt="5"/>
      <dgm:spPr/>
    </dgm:pt>
    <dgm:pt modelId="{B415C859-51DD-4DE4-9039-7F2695E9BA04}" type="pres">
      <dgm:prSet presAssocID="{BC8AFB4F-A473-4CCC-8C35-D53C1ECA9067}" presName="connectorText" presStyleLbl="sibTrans2D1" presStyleIdx="4" presStyleCnt="5"/>
      <dgm:spPr/>
    </dgm:pt>
  </dgm:ptLst>
  <dgm:cxnLst>
    <dgm:cxn modelId="{3E4AF30D-26F1-4C8E-802E-3400A6161339}" type="presOf" srcId="{1570B0A3-1877-4ED7-AF6B-A8EF57478B54}" destId="{BD99B8BE-65E0-4951-BE1B-E3215A707EC0}" srcOrd="0" destOrd="0" presId="urn:microsoft.com/office/officeart/2005/8/layout/cycle2"/>
    <dgm:cxn modelId="{13C07812-3A48-48C3-9B46-D03ACB7B5554}" type="presOf" srcId="{BC8AFB4F-A473-4CCC-8C35-D53C1ECA9067}" destId="{6E543E82-4234-4C0E-A8A9-92DC871F8FF7}" srcOrd="0" destOrd="0" presId="urn:microsoft.com/office/officeart/2005/8/layout/cycle2"/>
    <dgm:cxn modelId="{BCF7EB13-97C7-46BA-BCD5-16ACD5DF5D8F}" type="presOf" srcId="{AD6EE026-7D0A-43AA-B3D4-3AB6F2D3BFB3}" destId="{A900D9CB-4D9B-445B-9377-4764C41155EE}" srcOrd="0" destOrd="0" presId="urn:microsoft.com/office/officeart/2005/8/layout/cycle2"/>
    <dgm:cxn modelId="{4873B725-C4AC-496B-8CED-33B8CF96D9BB}" type="presOf" srcId="{FAD037F5-61B9-45B0-B431-4C92D7CD447C}" destId="{F9B0EF27-7E70-40B7-9F00-C5825278D73B}" srcOrd="0" destOrd="0" presId="urn:microsoft.com/office/officeart/2005/8/layout/cycle2"/>
    <dgm:cxn modelId="{A39DCF2B-4E2A-4AF0-9F32-D990BC4D319C}" type="presOf" srcId="{019DE8CA-0237-4D14-B308-008176CF52C2}" destId="{2CCFE235-284B-404E-8298-1ECAE359F7A7}" srcOrd="0" destOrd="0" presId="urn:microsoft.com/office/officeart/2005/8/layout/cycle2"/>
    <dgm:cxn modelId="{9537C22D-1E4F-43E2-BA2C-2989E566D2BD}" srcId="{FE3923F0-EFA8-4F10-91BC-24C7AC3C5AFB}" destId="{F0A33597-441C-48AB-B699-68245BD7F23E}" srcOrd="4" destOrd="0" parTransId="{8ED0EA20-6983-444D-B038-B76BF37106EB}" sibTransId="{BC8AFB4F-A473-4CCC-8C35-D53C1ECA9067}"/>
    <dgm:cxn modelId="{F9F0EB2E-F1A7-4BFC-AE39-EDCE440D3FD0}" srcId="{FE3923F0-EFA8-4F10-91BC-24C7AC3C5AFB}" destId="{019DE8CA-0237-4D14-B308-008176CF52C2}" srcOrd="1" destOrd="0" parTransId="{0980A1CA-90DC-44FB-8181-A8054D4C7B62}" sibTransId="{C8575775-51FF-4010-9392-311F87BBA5E6}"/>
    <dgm:cxn modelId="{BE6A2D69-A077-4FB0-AABF-46C0CD3A5F35}" type="presOf" srcId="{C8575775-51FF-4010-9392-311F87BBA5E6}" destId="{D0C7B94D-91EA-4AE2-9DBE-83711C444E89}" srcOrd="0" destOrd="0" presId="urn:microsoft.com/office/officeart/2005/8/layout/cycle2"/>
    <dgm:cxn modelId="{8D8ECF55-A5BD-4907-BC5C-8AD7F795A695}" type="presOf" srcId="{C8575775-51FF-4010-9392-311F87BBA5E6}" destId="{77F09C69-23BD-40C5-A81A-4CBDF0F296C3}" srcOrd="1" destOrd="0" presId="urn:microsoft.com/office/officeart/2005/8/layout/cycle2"/>
    <dgm:cxn modelId="{61AD695A-989D-4F2D-8A37-2273E0A4950F}" type="presOf" srcId="{B6E7C3A6-25F0-486F-AC25-D2B1BF4CA77D}" destId="{DB20AAAD-F596-4E2F-A62E-8A894EEC95DC}" srcOrd="0" destOrd="0" presId="urn:microsoft.com/office/officeart/2005/8/layout/cycle2"/>
    <dgm:cxn modelId="{BDF47686-C116-4414-AB50-579BC386CD1D}" type="presOf" srcId="{F0A33597-441C-48AB-B699-68245BD7F23E}" destId="{3BBDB40F-9E5B-4BCB-AC12-AAF807AEEECE}" srcOrd="0" destOrd="0" presId="urn:microsoft.com/office/officeart/2005/8/layout/cycle2"/>
    <dgm:cxn modelId="{59A2CD8D-AF34-4BE7-9E91-31D2D90EEDC5}" type="presOf" srcId="{FAD037F5-61B9-45B0-B431-4C92D7CD447C}" destId="{3F85CAD1-BB44-420E-87D6-FE90778549AA}" srcOrd="1" destOrd="0" presId="urn:microsoft.com/office/officeart/2005/8/layout/cycle2"/>
    <dgm:cxn modelId="{81FE608F-EE86-4218-9F3D-18708BECD481}" srcId="{FE3923F0-EFA8-4F10-91BC-24C7AC3C5AFB}" destId="{B6E7C3A6-25F0-486F-AC25-D2B1BF4CA77D}" srcOrd="3" destOrd="0" parTransId="{761C3B16-D4CF-44D4-BEBC-C4685557CA85}" sibTransId="{1570B0A3-1877-4ED7-AF6B-A8EF57478B54}"/>
    <dgm:cxn modelId="{006F66A1-B386-47F2-83FB-613A5AA54E5D}" type="presOf" srcId="{FE3923F0-EFA8-4F10-91BC-24C7AC3C5AFB}" destId="{0B510716-01F2-4F35-B8A3-120BDC2E62B1}" srcOrd="0" destOrd="0" presId="urn:microsoft.com/office/officeart/2005/8/layout/cycle2"/>
    <dgm:cxn modelId="{73715FA4-EB81-48B4-9746-233E1DE2ECFF}" type="presOf" srcId="{AD6EE026-7D0A-43AA-B3D4-3AB6F2D3BFB3}" destId="{698C2836-425A-4CBB-B967-8499FF0B1511}" srcOrd="1" destOrd="0" presId="urn:microsoft.com/office/officeart/2005/8/layout/cycle2"/>
    <dgm:cxn modelId="{1A2492B4-26F6-4FC3-B637-FA000B8B758F}" type="presOf" srcId="{BC8AFB4F-A473-4CCC-8C35-D53C1ECA9067}" destId="{B415C859-51DD-4DE4-9039-7F2695E9BA04}" srcOrd="1" destOrd="0" presId="urn:microsoft.com/office/officeart/2005/8/layout/cycle2"/>
    <dgm:cxn modelId="{2112C3B5-1159-4054-A242-646D4E1AAC0D}" srcId="{FE3923F0-EFA8-4F10-91BC-24C7AC3C5AFB}" destId="{A6851B44-31BE-4D1D-A103-61EDFB5422FD}" srcOrd="0" destOrd="0" parTransId="{EB2508EE-9D88-4873-AC53-C77C93858E07}" sibTransId="{FAD037F5-61B9-45B0-B431-4C92D7CD447C}"/>
    <dgm:cxn modelId="{BABE17DA-F8DD-473D-AC4E-BFDB9DB8ACB3}" srcId="{FE3923F0-EFA8-4F10-91BC-24C7AC3C5AFB}" destId="{56F441E5-F71B-4F3E-ADB3-1FCEEC4A73C7}" srcOrd="2" destOrd="0" parTransId="{CA38C672-AD8C-4FF9-BC5F-4BD9F41BD337}" sibTransId="{AD6EE026-7D0A-43AA-B3D4-3AB6F2D3BFB3}"/>
    <dgm:cxn modelId="{86A934DB-A7E1-4D9C-A70A-ABE52636D1EF}" type="presOf" srcId="{A6851B44-31BE-4D1D-A103-61EDFB5422FD}" destId="{E5F8E284-06A5-4AEF-8F09-EFA0AEE35F7B}" srcOrd="0" destOrd="0" presId="urn:microsoft.com/office/officeart/2005/8/layout/cycle2"/>
    <dgm:cxn modelId="{0575AEE4-F312-4441-A4DD-9C25CE07128C}" type="presOf" srcId="{1570B0A3-1877-4ED7-AF6B-A8EF57478B54}" destId="{4852B3A1-F5AD-4875-A7DE-C5839CF239F3}" srcOrd="1" destOrd="0" presId="urn:microsoft.com/office/officeart/2005/8/layout/cycle2"/>
    <dgm:cxn modelId="{29145FF8-5FFD-4D66-AB3D-1DA239F5E350}" type="presOf" srcId="{56F441E5-F71B-4F3E-ADB3-1FCEEC4A73C7}" destId="{EA719656-8692-4BD7-A86E-2B34EFFF9E94}" srcOrd="0" destOrd="0" presId="urn:microsoft.com/office/officeart/2005/8/layout/cycle2"/>
    <dgm:cxn modelId="{DD6DFA9F-0B23-4B51-8211-306F1076DD5D}" type="presParOf" srcId="{0B510716-01F2-4F35-B8A3-120BDC2E62B1}" destId="{E5F8E284-06A5-4AEF-8F09-EFA0AEE35F7B}" srcOrd="0" destOrd="0" presId="urn:microsoft.com/office/officeart/2005/8/layout/cycle2"/>
    <dgm:cxn modelId="{DA951CC4-3CF4-485F-AEBA-1AF6502A4724}" type="presParOf" srcId="{0B510716-01F2-4F35-B8A3-120BDC2E62B1}" destId="{F9B0EF27-7E70-40B7-9F00-C5825278D73B}" srcOrd="1" destOrd="0" presId="urn:microsoft.com/office/officeart/2005/8/layout/cycle2"/>
    <dgm:cxn modelId="{00E040CB-2F96-4D0E-9B42-B87F495439FF}" type="presParOf" srcId="{F9B0EF27-7E70-40B7-9F00-C5825278D73B}" destId="{3F85CAD1-BB44-420E-87D6-FE90778549AA}" srcOrd="0" destOrd="0" presId="urn:microsoft.com/office/officeart/2005/8/layout/cycle2"/>
    <dgm:cxn modelId="{859E67DB-6643-41E2-A86D-10AC4D7966BC}" type="presParOf" srcId="{0B510716-01F2-4F35-B8A3-120BDC2E62B1}" destId="{2CCFE235-284B-404E-8298-1ECAE359F7A7}" srcOrd="2" destOrd="0" presId="urn:microsoft.com/office/officeart/2005/8/layout/cycle2"/>
    <dgm:cxn modelId="{160463DA-0CBA-48F6-97D7-9DF13F2186F4}" type="presParOf" srcId="{0B510716-01F2-4F35-B8A3-120BDC2E62B1}" destId="{D0C7B94D-91EA-4AE2-9DBE-83711C444E89}" srcOrd="3" destOrd="0" presId="urn:microsoft.com/office/officeart/2005/8/layout/cycle2"/>
    <dgm:cxn modelId="{67E69905-3914-4C87-8CDC-07925A4B21A7}" type="presParOf" srcId="{D0C7B94D-91EA-4AE2-9DBE-83711C444E89}" destId="{77F09C69-23BD-40C5-A81A-4CBDF0F296C3}" srcOrd="0" destOrd="0" presId="urn:microsoft.com/office/officeart/2005/8/layout/cycle2"/>
    <dgm:cxn modelId="{6542912A-6295-4BEE-B458-34AEFAFA24FE}" type="presParOf" srcId="{0B510716-01F2-4F35-B8A3-120BDC2E62B1}" destId="{EA719656-8692-4BD7-A86E-2B34EFFF9E94}" srcOrd="4" destOrd="0" presId="urn:microsoft.com/office/officeart/2005/8/layout/cycle2"/>
    <dgm:cxn modelId="{A58D40FB-80F5-4043-8DF1-9A3EA34CFAA6}" type="presParOf" srcId="{0B510716-01F2-4F35-B8A3-120BDC2E62B1}" destId="{A900D9CB-4D9B-445B-9377-4764C41155EE}" srcOrd="5" destOrd="0" presId="urn:microsoft.com/office/officeart/2005/8/layout/cycle2"/>
    <dgm:cxn modelId="{6B9F08F5-0A4A-425F-A869-49C8F0B25024}" type="presParOf" srcId="{A900D9CB-4D9B-445B-9377-4764C41155EE}" destId="{698C2836-425A-4CBB-B967-8499FF0B1511}" srcOrd="0" destOrd="0" presId="urn:microsoft.com/office/officeart/2005/8/layout/cycle2"/>
    <dgm:cxn modelId="{AE3B21DE-8FF9-4BD3-8ED2-C3E0B13A29D7}" type="presParOf" srcId="{0B510716-01F2-4F35-B8A3-120BDC2E62B1}" destId="{DB20AAAD-F596-4E2F-A62E-8A894EEC95DC}" srcOrd="6" destOrd="0" presId="urn:microsoft.com/office/officeart/2005/8/layout/cycle2"/>
    <dgm:cxn modelId="{DC4698C8-8BF7-4E4F-880A-B031AC170D95}" type="presParOf" srcId="{0B510716-01F2-4F35-B8A3-120BDC2E62B1}" destId="{BD99B8BE-65E0-4951-BE1B-E3215A707EC0}" srcOrd="7" destOrd="0" presId="urn:microsoft.com/office/officeart/2005/8/layout/cycle2"/>
    <dgm:cxn modelId="{5E4AF4A9-3E42-4BF3-93C1-BC01C441D150}" type="presParOf" srcId="{BD99B8BE-65E0-4951-BE1B-E3215A707EC0}" destId="{4852B3A1-F5AD-4875-A7DE-C5839CF239F3}" srcOrd="0" destOrd="0" presId="urn:microsoft.com/office/officeart/2005/8/layout/cycle2"/>
    <dgm:cxn modelId="{FCB68639-4929-4B73-AA8A-67A667959317}" type="presParOf" srcId="{0B510716-01F2-4F35-B8A3-120BDC2E62B1}" destId="{3BBDB40F-9E5B-4BCB-AC12-AAF807AEEECE}" srcOrd="8" destOrd="0" presId="urn:microsoft.com/office/officeart/2005/8/layout/cycle2"/>
    <dgm:cxn modelId="{00E906DE-22D6-4BEC-A69F-CDCC1EA3DE6E}" type="presParOf" srcId="{0B510716-01F2-4F35-B8A3-120BDC2E62B1}" destId="{6E543E82-4234-4C0E-A8A9-92DC871F8FF7}" srcOrd="9" destOrd="0" presId="urn:microsoft.com/office/officeart/2005/8/layout/cycle2"/>
    <dgm:cxn modelId="{1053C139-E07B-40CD-9A83-056FD5167201}" type="presParOf" srcId="{6E543E82-4234-4C0E-A8A9-92DC871F8FF7}" destId="{B415C859-51DD-4DE4-9039-7F2695E9BA0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8E284-06A5-4AEF-8F09-EFA0AEE35F7B}">
      <dsp:nvSpPr>
        <dsp:cNvPr id="0" name=""/>
        <dsp:cNvSpPr/>
      </dsp:nvSpPr>
      <dsp:spPr>
        <a:xfrm>
          <a:off x="4247964" y="-115145"/>
          <a:ext cx="1661424" cy="182713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tx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solidFill>
                <a:schemeClr val="tx1"/>
              </a:solidFill>
            </a:rPr>
            <a:t>Ler e crescer em família</a:t>
          </a:r>
        </a:p>
      </dsp:txBody>
      <dsp:txXfrm>
        <a:off x="4491274" y="152433"/>
        <a:ext cx="1174804" cy="1291982"/>
      </dsp:txXfrm>
    </dsp:sp>
    <dsp:sp modelId="{F9B0EF27-7E70-40B7-9F00-C5825278D73B}">
      <dsp:nvSpPr>
        <dsp:cNvPr id="0" name=""/>
        <dsp:cNvSpPr/>
      </dsp:nvSpPr>
      <dsp:spPr>
        <a:xfrm rot="2160000">
          <a:off x="5837029" y="1217853"/>
          <a:ext cx="271459" cy="460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5844806" y="1285982"/>
        <a:ext cx="190021" cy="276191"/>
      </dsp:txXfrm>
    </dsp:sp>
    <dsp:sp modelId="{2CCFE235-284B-404E-8298-1ECAE359F7A7}">
      <dsp:nvSpPr>
        <dsp:cNvPr id="0" name=""/>
        <dsp:cNvSpPr/>
      </dsp:nvSpPr>
      <dsp:spPr>
        <a:xfrm>
          <a:off x="6055918" y="1321945"/>
          <a:ext cx="1363902" cy="1363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/>
            <a:t>Coleção</a:t>
          </a:r>
        </a:p>
      </dsp:txBody>
      <dsp:txXfrm>
        <a:off x="6255657" y="1521684"/>
        <a:ext cx="964424" cy="964424"/>
      </dsp:txXfrm>
    </dsp:sp>
    <dsp:sp modelId="{D0C7B94D-91EA-4AE2-9DBE-83711C444E89}">
      <dsp:nvSpPr>
        <dsp:cNvPr id="0" name=""/>
        <dsp:cNvSpPr/>
      </dsp:nvSpPr>
      <dsp:spPr>
        <a:xfrm rot="6480000">
          <a:off x="6242128" y="2739187"/>
          <a:ext cx="364095" cy="460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 rot="10800000">
        <a:off x="6313619" y="2779309"/>
        <a:ext cx="254867" cy="276191"/>
      </dsp:txXfrm>
    </dsp:sp>
    <dsp:sp modelId="{EA719656-8692-4BD7-A86E-2B34EFFF9E94}">
      <dsp:nvSpPr>
        <dsp:cNvPr id="0" name=""/>
        <dsp:cNvSpPr/>
      </dsp:nvSpPr>
      <dsp:spPr>
        <a:xfrm>
          <a:off x="5422163" y="3272443"/>
          <a:ext cx="1363902" cy="1363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Tecnologias da Informação e Comunicação</a:t>
          </a:r>
        </a:p>
      </dsp:txBody>
      <dsp:txXfrm>
        <a:off x="5621902" y="3472182"/>
        <a:ext cx="964424" cy="964424"/>
      </dsp:txXfrm>
    </dsp:sp>
    <dsp:sp modelId="{A900D9CB-4D9B-445B-9377-4764C41155EE}">
      <dsp:nvSpPr>
        <dsp:cNvPr id="0" name=""/>
        <dsp:cNvSpPr/>
      </dsp:nvSpPr>
      <dsp:spPr>
        <a:xfrm rot="10800000">
          <a:off x="4906933" y="3724236"/>
          <a:ext cx="364095" cy="460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 rot="10800000">
        <a:off x="5016161" y="3816299"/>
        <a:ext cx="254867" cy="276191"/>
      </dsp:txXfrm>
    </dsp:sp>
    <dsp:sp modelId="{DB20AAAD-F596-4E2F-A62E-8A894EEC95DC}">
      <dsp:nvSpPr>
        <dsp:cNvPr id="0" name=""/>
        <dsp:cNvSpPr/>
      </dsp:nvSpPr>
      <dsp:spPr>
        <a:xfrm>
          <a:off x="3371288" y="3272443"/>
          <a:ext cx="1363902" cy="1363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/>
            <a:t>Formação Profissional</a:t>
          </a:r>
        </a:p>
      </dsp:txBody>
      <dsp:txXfrm>
        <a:off x="3571027" y="3472182"/>
        <a:ext cx="964424" cy="964424"/>
      </dsp:txXfrm>
    </dsp:sp>
    <dsp:sp modelId="{BD99B8BE-65E0-4951-BE1B-E3215A707EC0}">
      <dsp:nvSpPr>
        <dsp:cNvPr id="0" name=""/>
        <dsp:cNvSpPr/>
      </dsp:nvSpPr>
      <dsp:spPr>
        <a:xfrm rot="15120000">
          <a:off x="3557498" y="2758787"/>
          <a:ext cx="364095" cy="460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 rot="10800000">
        <a:off x="3628989" y="2902791"/>
        <a:ext cx="254867" cy="276191"/>
      </dsp:txXfrm>
    </dsp:sp>
    <dsp:sp modelId="{3BBDB40F-9E5B-4BCB-AC12-AAF807AEEECE}">
      <dsp:nvSpPr>
        <dsp:cNvPr id="0" name=""/>
        <dsp:cNvSpPr/>
      </dsp:nvSpPr>
      <dsp:spPr>
        <a:xfrm>
          <a:off x="2737533" y="1321945"/>
          <a:ext cx="1363902" cy="13639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 dirty="0"/>
            <a:t>Ações de Promoção da Leitura e das Literacias</a:t>
          </a:r>
        </a:p>
      </dsp:txBody>
      <dsp:txXfrm>
        <a:off x="2937272" y="1521684"/>
        <a:ext cx="964424" cy="964424"/>
      </dsp:txXfrm>
    </dsp:sp>
    <dsp:sp modelId="{6E543E82-4234-4C0E-A8A9-92DC871F8FF7}">
      <dsp:nvSpPr>
        <dsp:cNvPr id="0" name=""/>
        <dsp:cNvSpPr/>
      </dsp:nvSpPr>
      <dsp:spPr>
        <a:xfrm rot="19440000">
          <a:off x="4036433" y="1226885"/>
          <a:ext cx="271459" cy="460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4044210" y="1342882"/>
        <a:ext cx="190021" cy="276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3" name="Marcador de Posiçã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C794D1D-DA2F-484A-A6AC-F9B3FB560EDA}" type="datetime1">
              <a:rPr lang="pt-PT" smtClean="0">
                <a:solidFill>
                  <a:schemeClr val="tx2"/>
                </a:solidFill>
              </a:rPr>
              <a:t>05/11/2024</a:t>
            </a:fld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4" name="Marcador de Posição de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5" name="Marcador de Posição de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t-PT" smtClean="0">
                <a:solidFill>
                  <a:schemeClr val="tx2"/>
                </a:solidFill>
              </a:rPr>
              <a:pPr algn="r" rtl="0"/>
              <a:t>‹nº›</a:t>
            </a:fld>
            <a:endParaRPr lang="pt-P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11513B0-28F0-4F39-B2DE-FC00242C3E41}" type="datetime1">
              <a:rPr lang="pt-PT" noProof="0" smtClean="0"/>
              <a:pPr/>
              <a:t>05/11/2024</a:t>
            </a:fld>
            <a:endParaRPr lang="pt-PT" noProof="0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t-PT" noProof="0" smtClean="0"/>
              <a:pPr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t-PT" noProof="0" smtClean="0"/>
              <a:pPr/>
              <a:t>1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23518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t-PT" noProof="0" smtClean="0"/>
              <a:pPr/>
              <a:t>2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045437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t-PT" noProof="0" smtClean="0"/>
              <a:pPr/>
              <a:t>3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85744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t-PT" noProof="0" smtClean="0"/>
              <a:pPr/>
              <a:t>18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15126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PT" noProof="0"/>
              <a:t>Clique para editar o estilo do subtítulo do Modelo Global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6DBB97-B662-44DD-B97E-3BFE40EB324A}" type="datetime1">
              <a:rPr lang="pt-PT" noProof="0" smtClean="0"/>
              <a:pPr/>
              <a:t>05/11/2024</a:t>
            </a:fld>
            <a:endParaRPr lang="pt-PT" noProof="0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0F7F93-7977-442C-8F10-4AA6B5E89D63}" type="datetime1">
              <a:rPr lang="pt-PT" smtClean="0"/>
              <a:pPr/>
              <a:t>05/11/2024</a:t>
            </a:fld>
            <a:endParaRPr lang="pt-PT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EA5AA6-7AEF-484D-BB59-4331EC8D85DD}" type="datetime1">
              <a:rPr lang="pt-PT" noProof="0" smtClean="0"/>
              <a:pPr/>
              <a:t>05/11/2024</a:t>
            </a:fld>
            <a:endParaRPr lang="pt-PT" noProof="0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2D75C49-A908-455D-9799-48E1566043A1}" type="datetime1">
              <a:rPr lang="pt-PT" noProof="0" smtClean="0"/>
              <a:pPr/>
              <a:t>05/11/2024</a:t>
            </a:fld>
            <a:endParaRPr lang="pt-PT" noProof="0" dirty="0"/>
          </a:p>
        </p:txBody>
      </p:sp>
      <p:sp>
        <p:nvSpPr>
          <p:cNvPr id="6" name="Marcador de Posição de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7" name="Marcador de Posição de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3FDFFA-B5B5-44BC-BDE7-08924861791B}" type="datetime1">
              <a:rPr lang="pt-PT" noProof="0" smtClean="0"/>
              <a:pPr/>
              <a:t>05/11/2024</a:t>
            </a:fld>
            <a:endParaRPr lang="pt-PT" noProof="0" dirty="0"/>
          </a:p>
        </p:txBody>
      </p:sp>
      <p:sp>
        <p:nvSpPr>
          <p:cNvPr id="8" name="Marcador de Posição de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9" name="Marcador de Posição de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</a:t>
            </a:r>
            <a:endParaRPr lang="pt-PT" dirty="0"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6166FE-5D48-48A2-BEDF-769055EA4D64}" type="datetime1">
              <a:rPr lang="pt-PT" smtClean="0"/>
              <a:pPr/>
              <a:t>05/11/2024</a:t>
            </a:fld>
            <a:endParaRPr lang="pt-PT" dirty="0"/>
          </a:p>
        </p:txBody>
      </p:sp>
      <p:sp>
        <p:nvSpPr>
          <p:cNvPr id="4" name="Marcador de Posição de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5" name="Marcador de Posição de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60E031-1C0B-46CF-9EFE-E1DAE2794450}" type="datetime1">
              <a:rPr lang="pt-PT" smtClean="0"/>
              <a:pPr/>
              <a:t>05/11/2024</a:t>
            </a:fld>
            <a:endParaRPr lang="pt-PT" dirty="0"/>
          </a:p>
        </p:txBody>
      </p:sp>
      <p:sp>
        <p:nvSpPr>
          <p:cNvPr id="3" name="Marcador de Posição de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e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B14351-1C12-4965-9F82-0D8311127BCB}" type="datetime1">
              <a:rPr lang="pt-PT" smtClean="0"/>
              <a:pPr/>
              <a:t>05/11/2024</a:t>
            </a:fld>
            <a:endParaRPr lang="pt-PT" dirty="0"/>
          </a:p>
        </p:txBody>
      </p:sp>
      <p:sp>
        <p:nvSpPr>
          <p:cNvPr id="6" name="Marcador de Posição de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t-PT" noProof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Imagem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t-PT"/>
              <a:t>Clique no ícone para adicionar uma imagem</a:t>
            </a:r>
            <a:endParaRPr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0AAA38-4A46-424F-B2CB-24A9A1CC9630}" type="datetime1">
              <a:rPr lang="pt-PT" smtClean="0"/>
              <a:pPr/>
              <a:t>05/11/2024</a:t>
            </a:fld>
            <a:endParaRPr lang="pt-PT" dirty="0"/>
          </a:p>
        </p:txBody>
      </p:sp>
      <p:sp>
        <p:nvSpPr>
          <p:cNvPr id="6" name="Marcador de Posição de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PT" dirty="0"/>
          </a:p>
        </p:txBody>
      </p:sp>
      <p:sp>
        <p:nvSpPr>
          <p:cNvPr id="2" name="Marcador de Posição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PT" noProof="0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F453C96-D1BE-4543-B43C-1C0138524566}" type="datetime1">
              <a:rPr lang="pt-PT" smtClean="0"/>
              <a:pPr/>
              <a:t>05/11/2024</a:t>
            </a:fld>
            <a:endParaRPr lang="pt-PT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C6wNfOJQg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bac.cimac.p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98068" y="2843585"/>
            <a:ext cx="9649072" cy="1786383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dirty="0"/>
              <a:t>     </a:t>
            </a:r>
            <a:r>
              <a:rPr lang="en-US" sz="4800" dirty="0"/>
              <a:t>“</a:t>
            </a:r>
            <a:r>
              <a:rPr lang="en-US" sz="4800" dirty="0" err="1"/>
              <a:t>Ler</a:t>
            </a:r>
            <a:r>
              <a:rPr lang="en-US" sz="4800" dirty="0"/>
              <a:t> e </a:t>
            </a:r>
            <a:r>
              <a:rPr lang="en-US" sz="4800" dirty="0" err="1"/>
              <a:t>Crescer</a:t>
            </a:r>
            <a:r>
              <a:rPr lang="en-US" sz="4800" dirty="0"/>
              <a:t> </a:t>
            </a:r>
            <a:r>
              <a:rPr lang="en-US" sz="4800" dirty="0" err="1"/>
              <a:t>em</a:t>
            </a:r>
            <a:r>
              <a:rPr lang="en-US" sz="4800" dirty="0"/>
              <a:t> </a:t>
            </a:r>
            <a:r>
              <a:rPr lang="en-US" sz="4800" dirty="0" err="1"/>
              <a:t>Família</a:t>
            </a:r>
            <a:r>
              <a:rPr lang="en-US" sz="4800" dirty="0"/>
              <a:t>”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24741" y="11092710"/>
            <a:ext cx="7008574" cy="1244600"/>
          </a:xfrm>
        </p:spPr>
        <p:txBody>
          <a:bodyPr rtlCol="0"/>
          <a:lstStyle/>
          <a:p>
            <a:pPr algn="ctr" rtl="0"/>
            <a:r>
              <a:rPr lang="en-US" dirty="0" err="1"/>
              <a:t>Despacho</a:t>
            </a:r>
            <a:r>
              <a:rPr lang="en-US" dirty="0"/>
              <a:t> 9526/2019</a:t>
            </a:r>
          </a:p>
          <a:p>
            <a:pPr algn="ctr" rtl="0"/>
            <a:r>
              <a:rPr lang="en-US" dirty="0"/>
              <a:t>22 </a:t>
            </a:r>
            <a:r>
              <a:rPr lang="en-US" dirty="0" err="1"/>
              <a:t>outubro</a:t>
            </a:r>
            <a:r>
              <a:rPr lang="en-US" dirty="0"/>
              <a:t> 2019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02124" y="22934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RIBAC-Rede Intermunicipal de Bibliotecas do Alentejo Central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260" y="5894251"/>
            <a:ext cx="1627773" cy="73768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468" y="6058974"/>
            <a:ext cx="828198" cy="438207"/>
          </a:xfrm>
          <a:prstGeom prst="rect">
            <a:avLst/>
          </a:prstGeom>
        </p:spPr>
      </p:pic>
      <p:pic>
        <p:nvPicPr>
          <p:cNvPr id="1028" name="Picture 4" descr="'go 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52" y="6034491"/>
            <a:ext cx="16859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m 2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457" y="6022489"/>
            <a:ext cx="5873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570" y="1701800"/>
            <a:ext cx="9734884" cy="44704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4FEDEAD-3CE5-4BF0-82DB-E002A618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624608"/>
          </a:xfrm>
        </p:spPr>
        <p:txBody>
          <a:bodyPr>
            <a:normAutofit fontScale="90000"/>
          </a:bodyPr>
          <a:lstStyle/>
          <a:p>
            <a:r>
              <a:rPr lang="pt-PT" dirty="0"/>
              <a:t>Ações de Promoção de Leitura e das Literacias</a:t>
            </a:r>
            <a:br>
              <a:rPr lang="pt-PT" dirty="0"/>
            </a:br>
            <a:r>
              <a:rPr lang="pt-PT" sz="3000" dirty="0"/>
              <a:t>Número de Atividades Realizadas</a:t>
            </a:r>
          </a:p>
        </p:txBody>
      </p:sp>
    </p:spTree>
    <p:extLst>
      <p:ext uri="{BB962C8B-B14F-4D97-AF65-F5344CB8AC3E}">
        <p14:creationId xmlns:p14="http://schemas.microsoft.com/office/powerpoint/2010/main" val="95593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624608"/>
          </a:xfrm>
        </p:spPr>
        <p:txBody>
          <a:bodyPr>
            <a:normAutofit fontScale="90000"/>
          </a:bodyPr>
          <a:lstStyle/>
          <a:p>
            <a:r>
              <a:rPr lang="pt-PT" dirty="0"/>
              <a:t>Ações de Promoção de Leitura e das Literacias</a:t>
            </a:r>
            <a:br>
              <a:rPr lang="pt-PT" dirty="0"/>
            </a:br>
            <a:r>
              <a:rPr lang="pt-PT" sz="3000" dirty="0"/>
              <a:t>Número de participantes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FDC889C6-F651-4305-84BD-7A8E5D21EBC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26890552"/>
                  </p:ext>
                </p:extLst>
              </p:nvPr>
            </p:nvGraphicFramePr>
            <p:xfrm>
              <a:off x="2205980" y="1988840"/>
              <a:ext cx="8856984" cy="424847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Gráfico 5">
                <a:extLst>
                  <a:ext uri="{FF2B5EF4-FFF2-40B4-BE49-F238E27FC236}">
                    <a16:creationId xmlns:a16="http://schemas.microsoft.com/office/drawing/2014/main" id="{FDC889C6-F651-4305-84BD-7A8E5D21EB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5980" y="1988840"/>
                <a:ext cx="8856984" cy="42484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40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/>
              <a:t>TIC’s</a:t>
            </a:r>
            <a:br>
              <a:rPr lang="pt-PT" dirty="0"/>
            </a:br>
            <a:r>
              <a:rPr lang="pt-PT" sz="3300" dirty="0"/>
              <a:t>Número de utilizadores nos computadores com acesso à Internet</a:t>
            </a:r>
            <a:endParaRPr lang="pt-PT" dirty="0"/>
          </a:p>
        </p:txBody>
      </p:sp>
      <p:graphicFrame>
        <p:nvGraphicFramePr>
          <p:cNvPr id="10" name="Marcador de Posição de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292255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733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Formação Profissional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Formação específica na área de Bibliotecas Curso de Introdução às Técnicas Documentais -  4 meses – Bibliotecas de Reguengos de Monsaraz e Vendas Novas</a:t>
            </a:r>
          </a:p>
          <a:p>
            <a:r>
              <a:rPr lang="pt-PT" dirty="0"/>
              <a:t>Workshop “Inteligência Emocional” </a:t>
            </a:r>
          </a:p>
          <a:p>
            <a:r>
              <a:rPr lang="pt-PT" dirty="0"/>
              <a:t>Formação Sistema Integrado de Gestão Documental - KOHA</a:t>
            </a:r>
          </a:p>
        </p:txBody>
      </p:sp>
    </p:spTree>
    <p:extLst>
      <p:ext uri="{BB962C8B-B14F-4D97-AF65-F5344CB8AC3E}">
        <p14:creationId xmlns:p14="http://schemas.microsoft.com/office/powerpoint/2010/main" val="22571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Ações de Promoção de Leitura e das Literacias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/>
              <a:t>Cl@c</a:t>
            </a:r>
            <a:endParaRPr lang="pt-PT" dirty="0"/>
          </a:p>
          <a:p>
            <a:r>
              <a:rPr lang="pt-PT" dirty="0"/>
              <a:t>Torneio de Jogos de Tabuleiro</a:t>
            </a:r>
          </a:p>
          <a:p>
            <a:r>
              <a:rPr lang="pt-PT" dirty="0"/>
              <a:t>Prata da Casa em Andanças</a:t>
            </a:r>
          </a:p>
          <a:p>
            <a:r>
              <a:rPr lang="pt-PT" dirty="0"/>
              <a:t>I Encontro da Rede Intermunicipal de Bibliotecas do Alentejo Central “Tornar Visível o Invisível” 24 novembro 2022, na Biblioteca Almeida Faria em Montemor-o-Novo</a:t>
            </a:r>
          </a:p>
          <a:p>
            <a:r>
              <a:rPr lang="pt-PT" dirty="0"/>
              <a:t>II Encontro da Rede Intermunicipal de Bibliotecas do Alentejo Central “A Biblioteca é uma Arma?”17 de outubro de 2024, Auditório Municipal de Portel</a:t>
            </a:r>
          </a:p>
        </p:txBody>
      </p:sp>
    </p:spTree>
    <p:extLst>
      <p:ext uri="{BB962C8B-B14F-4D97-AF65-F5344CB8AC3E}">
        <p14:creationId xmlns:p14="http://schemas.microsoft.com/office/powerpoint/2010/main" val="29901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Novos utilizadores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C174FD6-B6AC-45DA-B17D-602763E32B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451516"/>
              </p:ext>
            </p:extLst>
          </p:nvPr>
        </p:nvGraphicFramePr>
        <p:xfrm>
          <a:off x="1485900" y="1490384"/>
          <a:ext cx="9145016" cy="4890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84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4C297-B677-4132-9727-566E59BA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Análise SWOT “Ler e Crescer em Família”</a:t>
            </a: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889283"/>
              </p:ext>
            </p:extLst>
          </p:nvPr>
        </p:nvGraphicFramePr>
        <p:xfrm>
          <a:off x="1269876" y="1556792"/>
          <a:ext cx="9452994" cy="5488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26497">
                  <a:extLst>
                    <a:ext uri="{9D8B030D-6E8A-4147-A177-3AD203B41FA5}">
                      <a16:colId xmlns:a16="http://schemas.microsoft.com/office/drawing/2014/main" val="845043750"/>
                    </a:ext>
                  </a:extLst>
                </a:gridCol>
                <a:gridCol w="4726497">
                  <a:extLst>
                    <a:ext uri="{9D8B030D-6E8A-4147-A177-3AD203B41FA5}">
                      <a16:colId xmlns:a16="http://schemas.microsoft.com/office/drawing/2014/main" val="3150402092"/>
                    </a:ext>
                  </a:extLst>
                </a:gridCol>
              </a:tblGrid>
              <a:tr h="457486">
                <a:tc>
                  <a:txBody>
                    <a:bodyPr/>
                    <a:lstStyle/>
                    <a:p>
                      <a:r>
                        <a:rPr lang="pt-PT" dirty="0"/>
                        <a:t>Forças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Oportunidades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448610"/>
                  </a:ext>
                </a:extLst>
              </a:tr>
              <a:tr h="228742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Reforço</a:t>
                      </a:r>
                      <a:r>
                        <a:rPr lang="pt-PT" sz="1600" baseline="0" dirty="0"/>
                        <a:t> da coleção;</a:t>
                      </a:r>
                    </a:p>
                    <a:p>
                      <a:pPr marL="342900" marR="0" indent="-34290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baseline="0" dirty="0"/>
                        <a:t>Uniformização da qualidade dos serviços prestados</a:t>
                      </a:r>
                    </a:p>
                    <a:p>
                      <a:pPr marL="342900" marR="0" indent="-34290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600" baseline="0" dirty="0"/>
                        <a:t>Equipamento sujeito a “upgrade”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PT" sz="1600" baseline="0" dirty="0"/>
                        <a:t>Horário alargado da maioria das bibliotecas com possibilidade de abrir aos fins-de-semana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PT" sz="1600" baseline="0" dirty="0"/>
                        <a:t>On-line (facilidade dos trabalhadores se adaptarem à Formação on-line)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Formação profissional /Qualificação</a:t>
                      </a:r>
                      <a:r>
                        <a:rPr lang="pt-PT" sz="1600" baseline="0" dirty="0"/>
                        <a:t> dos trabalhadores</a:t>
                      </a:r>
                      <a:endParaRPr lang="pt-PT" sz="16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Número</a:t>
                      </a:r>
                      <a:r>
                        <a:rPr lang="pt-PT" sz="1600" baseline="0" dirty="0"/>
                        <a:t> de ações de promoção de leitura e da literacias  diversificado que permitia atrair novos públicos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t-PT" sz="1600" baseline="0" dirty="0"/>
                        <a:t>Disponibilização do Agregador de Catálogos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4943"/>
                  </a:ext>
                </a:extLst>
              </a:tr>
              <a:tr h="457486"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Fraquezas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chemeClr val="bg1"/>
                          </a:solidFill>
                        </a:rPr>
                        <a:t>Ameaças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722228"/>
                  </a:ext>
                </a:extLst>
              </a:tr>
              <a:tr h="45748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baseline="0" dirty="0"/>
                        <a:t>Número limite de pessoas por atividade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baseline="0" dirty="0"/>
                        <a:t>Dificuldade de criação de uma agenda conjunta com 11 bibliotecas e 12 dinamizadores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baseline="0" dirty="0"/>
                        <a:t>Contratação Pública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baseline="0" dirty="0"/>
                        <a:t>Número e qualificação dos trabalhadores afetos às </a:t>
                      </a:r>
                      <a:r>
                        <a:rPr lang="pt-PT" sz="1600" baseline="0" dirty="0" err="1"/>
                        <a:t>biliotecas</a:t>
                      </a:r>
                      <a:endParaRPr lang="pt-PT" sz="1600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PT" sz="16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sz="1600" dirty="0"/>
                        <a:t>Pandemia Covid-19</a:t>
                      </a:r>
                      <a:endParaRPr lang="pt-PT" sz="16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t-P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09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7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pPr marL="0" indent="0">
              <a:buNone/>
            </a:pPr>
            <a:r>
              <a:rPr lang="pt-PT" dirty="0"/>
              <a:t>Em janeiro de 2023 a RIBAC foi distinguida pelo </a:t>
            </a:r>
            <a:r>
              <a:rPr lang="pt-PT" b="1" dirty="0"/>
              <a:t>IPAV como Prática Promissora de Colaboração </a:t>
            </a:r>
          </a:p>
          <a:p>
            <a:pPr marL="0" indent="0">
              <a:buNone/>
            </a:pPr>
            <a:r>
              <a:rPr lang="pt-PT" b="1" dirty="0">
                <a:hlinkClick r:id="rId2"/>
              </a:rPr>
              <a:t>https://www.youtube.com/watch?v=LC6wNfOJQgE</a:t>
            </a:r>
            <a:endParaRPr lang="pt-PT" b="1" dirty="0"/>
          </a:p>
          <a:p>
            <a:pPr marL="0" indent="0">
              <a:buNone/>
            </a:pP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5742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ribac@cimac.pt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dirty="0"/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772" y="116632"/>
            <a:ext cx="10157354" cy="1397000"/>
          </a:xfrm>
        </p:spPr>
        <p:txBody>
          <a:bodyPr/>
          <a:lstStyle/>
          <a:p>
            <a:r>
              <a:rPr lang="pt-PT" dirty="0"/>
              <a:t>Ler e crescer em família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50596" y="116632"/>
            <a:ext cx="4319293" cy="297086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21804" y="2034760"/>
            <a:ext cx="108732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Objetivos</a:t>
            </a:r>
          </a:p>
          <a:p>
            <a:br>
              <a:rPr lang="pt-PT" dirty="0"/>
            </a:br>
            <a:r>
              <a:rPr lang="pt-PT" dirty="0"/>
              <a:t>*Acrescentar valor à coleção;</a:t>
            </a:r>
            <a:br>
              <a:rPr lang="pt-PT" dirty="0"/>
            </a:br>
            <a:r>
              <a:rPr lang="pt-PT" dirty="0"/>
              <a:t>*Melhorar os serviços prestados e incorporar novos serviços;</a:t>
            </a:r>
            <a:br>
              <a:rPr lang="pt-PT" dirty="0"/>
            </a:br>
            <a:r>
              <a:rPr lang="pt-PT" dirty="0"/>
              <a:t>*Desenvolver novas ferramentas de ação biblioteca/família;</a:t>
            </a:r>
            <a:br>
              <a:rPr lang="pt-PT" dirty="0"/>
            </a:br>
            <a:r>
              <a:rPr lang="pt-PT" dirty="0"/>
              <a:t>*Desenvolver um programa intermunicipal de promoção das leituras e das literacias;</a:t>
            </a:r>
            <a:br>
              <a:rPr lang="pt-PT" dirty="0"/>
            </a:br>
            <a:r>
              <a:rPr lang="pt-PT" dirty="0"/>
              <a:t>*Capacitar os trabalhadores afetos às bibliotecas da RIBAC em áreas tradicionais e não tradicionais de biblioteca;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8244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pt-PT" dirty="0"/>
              <a:t>PADES  </a:t>
            </a:r>
            <a:br>
              <a:rPr lang="pt-PT" dirty="0"/>
            </a:br>
            <a:r>
              <a:rPr lang="pt-PT" sz="2700" dirty="0"/>
              <a:t>Programa de Apoio ao Desenvolvimento de Serviços em Bibliotecas</a:t>
            </a:r>
            <a:endParaRPr lang="en-US" sz="2700" dirty="0"/>
          </a:p>
        </p:txBody>
      </p:sp>
      <p:graphicFrame>
        <p:nvGraphicFramePr>
          <p:cNvPr id="2" name="Marcador de Posição de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736881"/>
              </p:ext>
            </p:extLst>
          </p:nvPr>
        </p:nvGraphicFramePr>
        <p:xfrm>
          <a:off x="1117309" y="1788120"/>
          <a:ext cx="10157354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Coleção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404" y="1556792"/>
            <a:ext cx="10136015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TIC’S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309" y="1463632"/>
            <a:ext cx="10157353" cy="470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860" y="5898"/>
            <a:ext cx="10157354" cy="1397000"/>
          </a:xfrm>
        </p:spPr>
        <p:txBody>
          <a:bodyPr>
            <a:normAutofit/>
          </a:bodyPr>
          <a:lstStyle/>
          <a:p>
            <a:r>
              <a:rPr lang="pt-PT" sz="4000" dirty="0" err="1"/>
              <a:t>TIC’s</a:t>
            </a:r>
            <a:br>
              <a:rPr lang="pt-PT" sz="4000" dirty="0"/>
            </a:br>
            <a:r>
              <a:rPr lang="pt-PT" sz="3000" dirty="0"/>
              <a:t>KOHA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932" y="1701799"/>
            <a:ext cx="8602651" cy="45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0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413" y="1701800"/>
            <a:ext cx="8351199" cy="44704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BDE8FE6-DA24-42EE-9E56-C81686A4AFDC}"/>
              </a:ext>
            </a:extLst>
          </p:cNvPr>
          <p:cNvSpPr/>
          <p:nvPr/>
        </p:nvSpPr>
        <p:spPr>
          <a:xfrm>
            <a:off x="7118798" y="6172200"/>
            <a:ext cx="3252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hlinkClick r:id="rId3"/>
              </a:rPr>
              <a:t>www.ribac.cimac.pt</a:t>
            </a:r>
            <a:endParaRPr lang="pt-PT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22E7DA4-6AB9-44B4-997B-5926B4B55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5898"/>
            <a:ext cx="10157354" cy="1397000"/>
          </a:xfrm>
        </p:spPr>
        <p:txBody>
          <a:bodyPr>
            <a:normAutofit/>
          </a:bodyPr>
          <a:lstStyle/>
          <a:p>
            <a:r>
              <a:rPr lang="pt-PT" sz="4000" dirty="0" err="1"/>
              <a:t>TIC’s</a:t>
            </a:r>
            <a:br>
              <a:rPr lang="pt-PT" sz="4000" dirty="0"/>
            </a:br>
            <a:r>
              <a:rPr lang="pt-PT" sz="3000" dirty="0"/>
              <a:t>Agregador de Catálogos</a:t>
            </a:r>
          </a:p>
        </p:txBody>
      </p:sp>
    </p:spTree>
    <p:extLst>
      <p:ext uri="{BB962C8B-B14F-4D97-AF65-F5344CB8AC3E}">
        <p14:creationId xmlns:p14="http://schemas.microsoft.com/office/powerpoint/2010/main" val="161482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/>
              <a:t>Formação Profissional                         </a:t>
            </a:r>
            <a:r>
              <a:rPr lang="pt-PT" sz="3000" dirty="0"/>
              <a:t>Número de Ações de Formação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2" r="1880" b="2241"/>
          <a:stretch/>
        </p:blipFill>
        <p:spPr>
          <a:xfrm>
            <a:off x="1269877" y="1844825"/>
            <a:ext cx="950505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6331A27A-15B2-4537-9E29-8FF605595934}"/>
              </a:ext>
            </a:extLst>
          </p:cNvPr>
          <p:cNvSpPr txBox="1">
            <a:spLocks/>
          </p:cNvSpPr>
          <p:nvPr/>
        </p:nvSpPr>
        <p:spPr>
          <a:xfrm>
            <a:off x="909836" y="28146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/>
              <a:t>Formação Profissional                         </a:t>
            </a:r>
            <a:r>
              <a:rPr lang="pt-PT" sz="3000" dirty="0"/>
              <a:t>Número de Formandos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0" name="Gráfico 9">
                <a:extLst>
                  <a:ext uri="{FF2B5EF4-FFF2-40B4-BE49-F238E27FC236}">
                    <a16:creationId xmlns:a16="http://schemas.microsoft.com/office/drawing/2014/main" id="{629541B8-8F42-4ABD-BD1A-95A86556725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19390275"/>
                  </p:ext>
                </p:extLst>
              </p:nvPr>
            </p:nvGraphicFramePr>
            <p:xfrm>
              <a:off x="2277988" y="1628800"/>
              <a:ext cx="8208912" cy="39604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0" name="Gráfico 9">
                <a:extLst>
                  <a:ext uri="{FF2B5EF4-FFF2-40B4-BE49-F238E27FC236}">
                    <a16:creationId xmlns:a16="http://schemas.microsoft.com/office/drawing/2014/main" id="{629541B8-8F42-4ABD-BD1A-95A8655672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7988" y="1628800"/>
                <a:ext cx="8208912" cy="39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592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vro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1_TF02787940_TF02787940" id="{29713618-5FD5-46BB-9B49-BD1B688C9C61}" vid="{B67B7BCF-FBA2-410D-ACA9-4524DEF87F51}"/>
    </a:ext>
  </a:extLst>
</a:theme>
</file>

<file path=ppt/theme/theme2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FFE7D1D6D0DA468B9685D75D5C716F" ma:contentTypeVersion="15" ma:contentTypeDescription="Criar um novo documento." ma:contentTypeScope="" ma:versionID="06bea2fc5aa5f08c0546a07e3ae36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fada2e8f71792d0f674e9c6ecfb1bc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de Início do Agendamento" ma:internalName="PublishingStartDate">
      <xsd:simpleType>
        <xsd:restriction base="dms:Unknown"/>
      </xsd:simpleType>
    </xsd:element>
    <xsd:element name="PublishingExpirationDate" ma:index="9" nillable="true" ma:displayName="Data de Fim do Agendamento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5921FE-5AA0-44DF-A8E8-08EE6B3F82E7}"/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55BCCF-667C-4E41-A767-42B920826949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452</Words>
  <Application>Microsoft Office PowerPoint</Application>
  <PresentationFormat>Personalizados</PresentationFormat>
  <Paragraphs>61</Paragraphs>
  <Slides>18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Livros 16x9</vt:lpstr>
      <vt:lpstr>     “Ler e Crescer em Família”  </vt:lpstr>
      <vt:lpstr>Ler e crescer em família</vt:lpstr>
      <vt:lpstr>PADES   Programa de Apoio ao Desenvolvimento de Serviços em Bibliotecas</vt:lpstr>
      <vt:lpstr>Coleção</vt:lpstr>
      <vt:lpstr>TIC’S</vt:lpstr>
      <vt:lpstr>TIC’s KOHA</vt:lpstr>
      <vt:lpstr>TIC’s Agregador de Catálogos</vt:lpstr>
      <vt:lpstr>Formação Profissional                         Número de Ações de Formação</vt:lpstr>
      <vt:lpstr>Apresentação do PowerPoint</vt:lpstr>
      <vt:lpstr>Ações de Promoção de Leitura e das Literacias Número de Atividades Realizadas</vt:lpstr>
      <vt:lpstr>Ações de Promoção de Leitura e das Literacias Número de participantes</vt:lpstr>
      <vt:lpstr>TIC’s Número de utilizadores nos computadores com acesso à Internet</vt:lpstr>
      <vt:lpstr>Formação Profissional</vt:lpstr>
      <vt:lpstr>Ações de Promoção de Leitura e das Literacias</vt:lpstr>
      <vt:lpstr>Novos utilizadores</vt:lpstr>
      <vt:lpstr>Análise SWOT “Ler e Crescer em Família”</vt:lpstr>
      <vt:lpstr>Apresentação do PowerPoint</vt:lpstr>
      <vt:lpstr>ribac@cimac.pt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RNBP</dc:title>
  <dc:creator/>
  <cp:lastModifiedBy/>
  <cp:revision>1</cp:revision>
  <dcterms:created xsi:type="dcterms:W3CDTF">2024-10-30T16:29:31Z</dcterms:created>
  <dcterms:modified xsi:type="dcterms:W3CDTF">2024-11-05T16:28:57Z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0x0101005AFFE7D1D6D0DA468B9685D75D5C716F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