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handoutMasters/handoutMaster1.xml" ContentType="application/vnd.openxmlformats-officedocument.presentationml.handoutMaster+xml"/>
  <Override PartName="/ppt/charts/chart6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66" r:id="rId2"/>
    <p:sldId id="270" r:id="rId3"/>
    <p:sldId id="273" r:id="rId4"/>
    <p:sldId id="271" r:id="rId5"/>
    <p:sldId id="284" r:id="rId6"/>
    <p:sldId id="285" r:id="rId7"/>
    <p:sldId id="286" r:id="rId8"/>
    <p:sldId id="283" r:id="rId9"/>
    <p:sldId id="287" r:id="rId10"/>
    <p:sldId id="288" r:id="rId11"/>
    <p:sldId id="282" r:id="rId12"/>
    <p:sldId id="289" r:id="rId13"/>
    <p:sldId id="290" r:id="rId14"/>
    <p:sldId id="291" r:id="rId15"/>
    <p:sldId id="292" r:id="rId16"/>
    <p:sldId id="293" r:id="rId17"/>
    <p:sldId id="300" r:id="rId18"/>
    <p:sldId id="301" r:id="rId19"/>
    <p:sldId id="302" r:id="rId20"/>
    <p:sldId id="303" r:id="rId21"/>
    <p:sldId id="295" r:id="rId22"/>
    <p:sldId id="265" r:id="rId23"/>
    <p:sldId id="297" r:id="rId24"/>
    <p:sldId id="298" r:id="rId25"/>
    <p:sldId id="299" r:id="rId26"/>
    <p:sldId id="276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CC0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AQUALIBRI\Indicadores\Estat&#237;sticas%202022\Indicadores%20AquaLibri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AQUALIBRI\Indicadores\Estat&#237;sticas%202022\Indicadores%20AquaLibri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AQUALIBRI\Indicadores\Estat&#237;sticas%202023\Indicadores%20AquaLibri%20Dez.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AQUALIBRI\Indicadores\Estat&#237;sticas%202023\Indicadores%20AquaLibri%20Dez.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Coordena&#231;&#227;o%20RIBCA_2024-2025\AquaLibri\Indicadores%20AquaLibri%202024%20-%20out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bela-biblioteca\Desktop\Coordena&#231;&#227;o%20RIBCA_2024-2025\AquaLibri\Indicadores%20AquaLibri%202024%20-%20out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Documentos depositados na</a:t>
            </a:r>
            <a:r>
              <a:rPr lang="en-US" sz="2000" baseline="0"/>
              <a:t> AquaLibri em 2022</a:t>
            </a:r>
            <a:r>
              <a:rPr lang="en-US" sz="200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2022.xlsx]2022'!$Q$11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2022.xlsx]2022'!$Q$12</c:f>
              <c:numCache>
                <c:formatCode>General</c:formatCode>
                <c:ptCount val="1"/>
                <c:pt idx="0">
                  <c:v>7646</c:v>
                </c:pt>
              </c:numCache>
            </c:numRef>
          </c:val>
        </c:ser>
        <c:ser>
          <c:idx val="1"/>
          <c:order val="1"/>
          <c:tx>
            <c:strRef>
              <c:f>'[Indicadores AquaLibri 2022.xlsx]2022'!$R$11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2022.xlsx]2022'!$R$12</c:f>
              <c:numCache>
                <c:formatCode>General</c:formatCode>
                <c:ptCount val="1"/>
                <c:pt idx="0">
                  <c:v>10044</c:v>
                </c:pt>
              </c:numCache>
            </c:numRef>
          </c:val>
        </c:ser>
        <c:ser>
          <c:idx val="2"/>
          <c:order val="2"/>
          <c:tx>
            <c:strRef>
              <c:f>'[Indicadores AquaLibri 2022.xlsx]2022'!$S$11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2022.xlsx]2022'!$S$12</c:f>
              <c:numCache>
                <c:formatCode>General</c:formatCode>
                <c:ptCount val="1"/>
                <c:pt idx="0">
                  <c:v>11094</c:v>
                </c:pt>
              </c:numCache>
            </c:numRef>
          </c:val>
        </c:ser>
        <c:ser>
          <c:idx val="3"/>
          <c:order val="3"/>
          <c:tx>
            <c:strRef>
              <c:f>'[Indicadores AquaLibri 2022.xlsx]2022'!$T$11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2022.xlsx]2022'!$T$12</c:f>
              <c:numCache>
                <c:formatCode>General</c:formatCode>
                <c:ptCount val="1"/>
                <c:pt idx="0">
                  <c:v>12138</c:v>
                </c:pt>
              </c:numCache>
            </c:numRef>
          </c:val>
        </c:ser>
        <c:ser>
          <c:idx val="4"/>
          <c:order val="4"/>
          <c:tx>
            <c:strRef>
              <c:f>'[Indicadores AquaLibri 2022.xlsx]2022'!$U$11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2022.xlsx]2022'!$U$12</c:f>
              <c:numCache>
                <c:formatCode>General</c:formatCode>
                <c:ptCount val="1"/>
                <c:pt idx="0">
                  <c:v>12624</c:v>
                </c:pt>
              </c:numCache>
            </c:numRef>
          </c:val>
        </c:ser>
        <c:ser>
          <c:idx val="5"/>
          <c:order val="5"/>
          <c:tx>
            <c:strRef>
              <c:f>'[Indicadores AquaLibri 2022.xlsx]2022'!$V$11</c:f>
              <c:strCache>
                <c:ptCount val="1"/>
                <c:pt idx="0">
                  <c:v>Dez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2022.xlsx]2022'!$V$12</c:f>
              <c:numCache>
                <c:formatCode>General</c:formatCode>
                <c:ptCount val="1"/>
                <c:pt idx="0">
                  <c:v>12758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495912"/>
        <c:axId val="356504496"/>
      </c:barChart>
      <c:catAx>
        <c:axId val="356495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504496"/>
        <c:crosses val="autoZero"/>
        <c:auto val="1"/>
        <c:lblAlgn val="ctr"/>
        <c:lblOffset val="100"/>
        <c:noMultiLvlLbl val="0"/>
      </c:catAx>
      <c:valAx>
        <c:axId val="35650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49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Visitas</a:t>
            </a:r>
            <a:r>
              <a:rPr lang="en-US" sz="2000" dirty="0"/>
              <a:t> à </a:t>
            </a:r>
            <a:r>
              <a:rPr lang="en-US" sz="2000" dirty="0" err="1"/>
              <a:t>AquaLibri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2022.xlsx]2022'!$Q$17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2022.xlsx]2022'!$Q$18</c:f>
              <c:numCache>
                <c:formatCode>General</c:formatCode>
                <c:ptCount val="1"/>
                <c:pt idx="0">
                  <c:v>2916</c:v>
                </c:pt>
              </c:numCache>
            </c:numRef>
          </c:val>
        </c:ser>
        <c:ser>
          <c:idx val="1"/>
          <c:order val="1"/>
          <c:tx>
            <c:strRef>
              <c:f>'[Indicadores AquaLibri 2022.xlsx]2022'!$R$17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2022.xlsx]2022'!$R$18</c:f>
              <c:numCache>
                <c:formatCode>General</c:formatCode>
                <c:ptCount val="1"/>
                <c:pt idx="0">
                  <c:v>5221</c:v>
                </c:pt>
              </c:numCache>
            </c:numRef>
          </c:val>
        </c:ser>
        <c:ser>
          <c:idx val="2"/>
          <c:order val="2"/>
          <c:tx>
            <c:strRef>
              <c:f>'[Indicadores AquaLibri 2022.xlsx]2022'!$S$17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2022.xlsx]2022'!$S$18</c:f>
              <c:numCache>
                <c:formatCode>General</c:formatCode>
                <c:ptCount val="1"/>
                <c:pt idx="0">
                  <c:v>6754</c:v>
                </c:pt>
              </c:numCache>
            </c:numRef>
          </c:val>
        </c:ser>
        <c:ser>
          <c:idx val="3"/>
          <c:order val="3"/>
          <c:tx>
            <c:strRef>
              <c:f>'[Indicadores AquaLibri 2022.xlsx]2022'!$T$17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2022.xlsx]2022'!$T$18</c:f>
              <c:numCache>
                <c:formatCode>General</c:formatCode>
                <c:ptCount val="1"/>
                <c:pt idx="0">
                  <c:v>9787</c:v>
                </c:pt>
              </c:numCache>
            </c:numRef>
          </c:val>
        </c:ser>
        <c:ser>
          <c:idx val="4"/>
          <c:order val="4"/>
          <c:tx>
            <c:strRef>
              <c:f>'[Indicadores AquaLibri 2022.xlsx]2022'!$U$17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2022.xlsx]2022'!$U$18</c:f>
              <c:numCache>
                <c:formatCode>General</c:formatCode>
                <c:ptCount val="1"/>
                <c:pt idx="0">
                  <c:v>14959</c:v>
                </c:pt>
              </c:numCache>
            </c:numRef>
          </c:val>
        </c:ser>
        <c:ser>
          <c:idx val="5"/>
          <c:order val="5"/>
          <c:tx>
            <c:strRef>
              <c:f>'[Indicadores AquaLibri 2022.xlsx]2022'!$V$17</c:f>
              <c:strCache>
                <c:ptCount val="1"/>
                <c:pt idx="0">
                  <c:v>Dez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2022.xlsx]2022'!$V$18</c:f>
              <c:numCache>
                <c:formatCode>General</c:formatCode>
                <c:ptCount val="1"/>
                <c:pt idx="0">
                  <c:v>16137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577208"/>
        <c:axId val="356577592"/>
      </c:barChart>
      <c:catAx>
        <c:axId val="356577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577592"/>
        <c:crosses val="autoZero"/>
        <c:auto val="1"/>
        <c:lblAlgn val="ctr"/>
        <c:lblOffset val="100"/>
        <c:noMultiLvlLbl val="0"/>
      </c:catAx>
      <c:valAx>
        <c:axId val="35657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57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/>
              <a:t>Documentos depositados na AquaLibri em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Dez. 2023.xlsx]2023'!$P$4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2023.xlsx]2023'!$P$5</c:f>
              <c:numCache>
                <c:formatCode>General</c:formatCode>
                <c:ptCount val="1"/>
                <c:pt idx="0">
                  <c:v>12811</c:v>
                </c:pt>
              </c:numCache>
            </c:numRef>
          </c:val>
        </c:ser>
        <c:ser>
          <c:idx val="1"/>
          <c:order val="1"/>
          <c:tx>
            <c:strRef>
              <c:f>'[Indicadores AquaLibri Dez. 2023.xlsx]2023'!$Q$4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2023.xlsx]2023'!$Q$5</c:f>
              <c:numCache>
                <c:formatCode>General</c:formatCode>
                <c:ptCount val="1"/>
                <c:pt idx="0">
                  <c:v>12819</c:v>
                </c:pt>
              </c:numCache>
            </c:numRef>
          </c:val>
        </c:ser>
        <c:ser>
          <c:idx val="2"/>
          <c:order val="2"/>
          <c:tx>
            <c:strRef>
              <c:f>'[Indicadores AquaLibri Dez. 2023.xlsx]2023'!$R$4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2023.xlsx]2023'!$R$5</c:f>
              <c:numCache>
                <c:formatCode>General</c:formatCode>
                <c:ptCount val="1"/>
                <c:pt idx="0">
                  <c:v>12923</c:v>
                </c:pt>
              </c:numCache>
            </c:numRef>
          </c:val>
        </c:ser>
        <c:ser>
          <c:idx val="3"/>
          <c:order val="3"/>
          <c:tx>
            <c:strRef>
              <c:f>'[Indicadores AquaLibri Dez. 2023.xlsx]2023'!$S$4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2023.xlsx]2023'!$S$5</c:f>
              <c:numCache>
                <c:formatCode>General</c:formatCode>
                <c:ptCount val="1"/>
                <c:pt idx="0">
                  <c:v>13116</c:v>
                </c:pt>
              </c:numCache>
            </c:numRef>
          </c:val>
        </c:ser>
        <c:ser>
          <c:idx val="4"/>
          <c:order val="4"/>
          <c:tx>
            <c:strRef>
              <c:f>'[Indicadores AquaLibri Dez. 2023.xlsx]2023'!$T$4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2023.xlsx]2023'!$T$5</c:f>
              <c:numCache>
                <c:formatCode>General</c:formatCode>
                <c:ptCount val="1"/>
                <c:pt idx="0">
                  <c:v>14301</c:v>
                </c:pt>
              </c:numCache>
            </c:numRef>
          </c:val>
        </c:ser>
        <c:ser>
          <c:idx val="5"/>
          <c:order val="5"/>
          <c:tx>
            <c:strRef>
              <c:f>'[Indicadores AquaLibri Dez. 2023.xlsx]2023'!$U$4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2023.xlsx]2023'!$U$5</c:f>
              <c:numCache>
                <c:formatCode>General</c:formatCode>
                <c:ptCount val="1"/>
                <c:pt idx="0">
                  <c:v>14591</c:v>
                </c:pt>
              </c:numCache>
            </c:numRef>
          </c:val>
        </c:ser>
        <c:ser>
          <c:idx val="6"/>
          <c:order val="6"/>
          <c:tx>
            <c:strRef>
              <c:f>'[Indicadores AquaLibri Dez. 2023.xlsx]2023'!$V$4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2023.xlsx]2023'!$V$5</c:f>
              <c:numCache>
                <c:formatCode>General</c:formatCode>
                <c:ptCount val="1"/>
                <c:pt idx="0">
                  <c:v>14898</c:v>
                </c:pt>
              </c:numCache>
            </c:numRef>
          </c:val>
        </c:ser>
        <c:ser>
          <c:idx val="7"/>
          <c:order val="7"/>
          <c:tx>
            <c:strRef>
              <c:f>'[Indicadores AquaLibri Dez. 2023.xlsx]2023'!$W$4</c:f>
              <c:strCache>
                <c:ptCount val="1"/>
                <c:pt idx="0">
                  <c:v>Ago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2023.xlsx]2023'!$W$5</c:f>
              <c:numCache>
                <c:formatCode>General</c:formatCode>
                <c:ptCount val="1"/>
                <c:pt idx="0">
                  <c:v>15047</c:v>
                </c:pt>
              </c:numCache>
            </c:numRef>
          </c:val>
        </c:ser>
        <c:ser>
          <c:idx val="8"/>
          <c:order val="8"/>
          <c:tx>
            <c:strRef>
              <c:f>'[Indicadores AquaLibri Dez. 2023.xlsx]2023'!$X$4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2023.xlsx]2023'!$X$5</c:f>
              <c:numCache>
                <c:formatCode>General</c:formatCode>
                <c:ptCount val="1"/>
                <c:pt idx="0">
                  <c:v>15248</c:v>
                </c:pt>
              </c:numCache>
            </c:numRef>
          </c:val>
        </c:ser>
        <c:ser>
          <c:idx val="9"/>
          <c:order val="9"/>
          <c:tx>
            <c:strRef>
              <c:f>'[Indicadores AquaLibri Dez. 2023.xlsx]2023'!$Y$4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2023.xlsx]2023'!$Y$5</c:f>
              <c:numCache>
                <c:formatCode>General</c:formatCode>
                <c:ptCount val="1"/>
                <c:pt idx="0">
                  <c:v>15704</c:v>
                </c:pt>
              </c:numCache>
            </c:numRef>
          </c:val>
        </c:ser>
        <c:ser>
          <c:idx val="10"/>
          <c:order val="10"/>
          <c:tx>
            <c:strRef>
              <c:f>'[Indicadores AquaLibri Dez. 2023.xlsx]2023'!$Z$4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2023.xlsx]2023'!$Z$5</c:f>
              <c:numCache>
                <c:formatCode>General</c:formatCode>
                <c:ptCount val="1"/>
                <c:pt idx="0">
                  <c:v>15712</c:v>
                </c:pt>
              </c:numCache>
            </c:numRef>
          </c:val>
        </c:ser>
        <c:ser>
          <c:idx val="11"/>
          <c:order val="11"/>
          <c:tx>
            <c:strRef>
              <c:f>'[Indicadores AquaLibri Dez. 2023.xlsx]2023'!$AA$4</c:f>
              <c:strCache>
                <c:ptCount val="1"/>
                <c:pt idx="0">
                  <c:v>Dez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2023.xlsx]2023'!$AA$5</c:f>
              <c:numCache>
                <c:formatCode>General</c:formatCode>
                <c:ptCount val="1"/>
                <c:pt idx="0">
                  <c:v>15744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477944"/>
        <c:axId val="356734000"/>
      </c:barChart>
      <c:catAx>
        <c:axId val="357477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734000"/>
        <c:crosses val="autoZero"/>
        <c:auto val="1"/>
        <c:lblAlgn val="ctr"/>
        <c:lblOffset val="100"/>
        <c:noMultiLvlLbl val="0"/>
      </c:catAx>
      <c:valAx>
        <c:axId val="35673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747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Visitas à AquaLibri em 2023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Dez. 2023.xlsx]2023'!$P$15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2023.xlsx]2023'!$P$16</c:f>
              <c:numCache>
                <c:formatCode>General</c:formatCode>
                <c:ptCount val="1"/>
                <c:pt idx="0">
                  <c:v>3649</c:v>
                </c:pt>
              </c:numCache>
            </c:numRef>
          </c:val>
        </c:ser>
        <c:ser>
          <c:idx val="1"/>
          <c:order val="1"/>
          <c:tx>
            <c:strRef>
              <c:f>'[Indicadores AquaLibri Dez. 2023.xlsx]2023'!$Q$15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2023.xlsx]2023'!$Q$16</c:f>
              <c:numCache>
                <c:formatCode>General</c:formatCode>
                <c:ptCount val="1"/>
                <c:pt idx="0">
                  <c:v>4454</c:v>
                </c:pt>
              </c:numCache>
            </c:numRef>
          </c:val>
        </c:ser>
        <c:ser>
          <c:idx val="2"/>
          <c:order val="2"/>
          <c:tx>
            <c:strRef>
              <c:f>'[Indicadores AquaLibri Dez. 2023.xlsx]2023'!$R$15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2023.xlsx]2023'!$R$16</c:f>
              <c:numCache>
                <c:formatCode>General</c:formatCode>
                <c:ptCount val="1"/>
                <c:pt idx="0">
                  <c:v>5474</c:v>
                </c:pt>
              </c:numCache>
            </c:numRef>
          </c:val>
        </c:ser>
        <c:ser>
          <c:idx val="3"/>
          <c:order val="3"/>
          <c:tx>
            <c:strRef>
              <c:f>'[Indicadores AquaLibri Dez. 2023.xlsx]2023'!$S$15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2023.xlsx]2023'!$S$16</c:f>
              <c:numCache>
                <c:formatCode>General</c:formatCode>
                <c:ptCount val="1"/>
                <c:pt idx="0">
                  <c:v>19325</c:v>
                </c:pt>
              </c:numCache>
            </c:numRef>
          </c:val>
        </c:ser>
        <c:ser>
          <c:idx val="4"/>
          <c:order val="4"/>
          <c:tx>
            <c:strRef>
              <c:f>'[Indicadores AquaLibri Dez. 2023.xlsx]2023'!$T$15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2023.xlsx]2023'!$T$16</c:f>
              <c:numCache>
                <c:formatCode>General</c:formatCode>
                <c:ptCount val="1"/>
                <c:pt idx="0">
                  <c:v>20840</c:v>
                </c:pt>
              </c:numCache>
            </c:numRef>
          </c:val>
        </c:ser>
        <c:ser>
          <c:idx val="5"/>
          <c:order val="5"/>
          <c:tx>
            <c:strRef>
              <c:f>'[Indicadores AquaLibri Dez. 2023.xlsx]2023'!$U$15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2023.xlsx]2023'!$U$16</c:f>
              <c:numCache>
                <c:formatCode>General</c:formatCode>
                <c:ptCount val="1"/>
                <c:pt idx="0">
                  <c:v>22897</c:v>
                </c:pt>
              </c:numCache>
            </c:numRef>
          </c:val>
        </c:ser>
        <c:ser>
          <c:idx val="6"/>
          <c:order val="6"/>
          <c:tx>
            <c:strRef>
              <c:f>'[Indicadores AquaLibri Dez. 2023.xlsx]2023'!$V$15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2023.xlsx]2023'!$V$16</c:f>
              <c:numCache>
                <c:formatCode>General</c:formatCode>
                <c:ptCount val="1"/>
                <c:pt idx="0">
                  <c:v>22959</c:v>
                </c:pt>
              </c:numCache>
            </c:numRef>
          </c:val>
        </c:ser>
        <c:ser>
          <c:idx val="7"/>
          <c:order val="7"/>
          <c:tx>
            <c:strRef>
              <c:f>'[Indicadores AquaLibri Dez. 2023.xlsx]2023'!$W$15</c:f>
              <c:strCache>
                <c:ptCount val="1"/>
                <c:pt idx="0">
                  <c:v>Ago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2023.xlsx]2023'!$W$16</c:f>
              <c:numCache>
                <c:formatCode>General</c:formatCode>
                <c:ptCount val="1"/>
                <c:pt idx="0">
                  <c:v>23625</c:v>
                </c:pt>
              </c:numCache>
            </c:numRef>
          </c:val>
        </c:ser>
        <c:ser>
          <c:idx val="8"/>
          <c:order val="8"/>
          <c:tx>
            <c:strRef>
              <c:f>'[Indicadores AquaLibri Dez. 2023.xlsx]2023'!$X$15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2023.xlsx]2023'!$X$16</c:f>
              <c:numCache>
                <c:formatCode>General</c:formatCode>
                <c:ptCount val="1"/>
                <c:pt idx="0">
                  <c:v>24484</c:v>
                </c:pt>
              </c:numCache>
            </c:numRef>
          </c:val>
        </c:ser>
        <c:ser>
          <c:idx val="9"/>
          <c:order val="9"/>
          <c:tx>
            <c:strRef>
              <c:f>'[Indicadores AquaLibri Dez. 2023.xlsx]2023'!$Y$15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2023.xlsx]2023'!$Y$16</c:f>
              <c:numCache>
                <c:formatCode>General</c:formatCode>
                <c:ptCount val="1"/>
                <c:pt idx="0">
                  <c:v>26158</c:v>
                </c:pt>
              </c:numCache>
            </c:numRef>
          </c:val>
        </c:ser>
        <c:ser>
          <c:idx val="10"/>
          <c:order val="10"/>
          <c:tx>
            <c:strRef>
              <c:f>'[Indicadores AquaLibri Dez. 2023.xlsx]2023'!$Z$15</c:f>
              <c:strCache>
                <c:ptCount val="1"/>
                <c:pt idx="0">
                  <c:v>Dez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Dez. 2023.xlsx]2023'!$Z$16</c:f>
              <c:numCache>
                <c:formatCode>General</c:formatCode>
                <c:ptCount val="1"/>
                <c:pt idx="0">
                  <c:v>16289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40304"/>
        <c:axId val="356589352"/>
      </c:barChart>
      <c:catAx>
        <c:axId val="35674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589352"/>
        <c:crosses val="autoZero"/>
        <c:auto val="1"/>
        <c:lblAlgn val="ctr"/>
        <c:lblOffset val="100"/>
        <c:noMultiLvlLbl val="0"/>
      </c:catAx>
      <c:valAx>
        <c:axId val="35658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7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dirty="0"/>
              <a:t>Documentos depositados na</a:t>
            </a:r>
            <a:r>
              <a:rPr lang="pt-PT" sz="2000" baseline="0" dirty="0"/>
              <a:t> </a:t>
            </a:r>
            <a:r>
              <a:rPr lang="pt-PT" sz="2000" baseline="0" dirty="0" err="1"/>
              <a:t>AquaLibri</a:t>
            </a:r>
            <a:r>
              <a:rPr lang="pt-PT" sz="2000" baseline="0" dirty="0"/>
              <a:t> em 2024</a:t>
            </a:r>
            <a:endParaRPr lang="pt-PT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2024 - out..xlsx]2024'!$O$4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out..xlsx]2024'!$O$5</c:f>
              <c:numCache>
                <c:formatCode>General</c:formatCode>
                <c:ptCount val="1"/>
                <c:pt idx="0">
                  <c:v>15970</c:v>
                </c:pt>
              </c:numCache>
            </c:numRef>
          </c:val>
        </c:ser>
        <c:ser>
          <c:idx val="1"/>
          <c:order val="1"/>
          <c:tx>
            <c:strRef>
              <c:f>'[Indicadores AquaLibri 2024 - out..xlsx]2024'!$P$4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out..xlsx]2024'!$P$5</c:f>
              <c:numCache>
                <c:formatCode>General</c:formatCode>
                <c:ptCount val="1"/>
                <c:pt idx="0">
                  <c:v>17907</c:v>
                </c:pt>
              </c:numCache>
            </c:numRef>
          </c:val>
        </c:ser>
        <c:ser>
          <c:idx val="2"/>
          <c:order val="2"/>
          <c:tx>
            <c:strRef>
              <c:f>'[Indicadores AquaLibri 2024 - out..xlsx]2024'!$Q$4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out..xlsx]2024'!$Q$5</c:f>
              <c:numCache>
                <c:formatCode>General</c:formatCode>
                <c:ptCount val="1"/>
                <c:pt idx="0">
                  <c:v>18472</c:v>
                </c:pt>
              </c:numCache>
            </c:numRef>
          </c:val>
        </c:ser>
        <c:ser>
          <c:idx val="3"/>
          <c:order val="3"/>
          <c:tx>
            <c:strRef>
              <c:f>'[Indicadores AquaLibri 2024 - out..xlsx]2024'!$R$4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out..xlsx]2024'!$R$5</c:f>
              <c:numCache>
                <c:formatCode>General</c:formatCode>
                <c:ptCount val="1"/>
                <c:pt idx="0">
                  <c:v>18522</c:v>
                </c:pt>
              </c:numCache>
            </c:numRef>
          </c:val>
        </c:ser>
        <c:ser>
          <c:idx val="4"/>
          <c:order val="4"/>
          <c:tx>
            <c:strRef>
              <c:f>'[Indicadores AquaLibri 2024 - out..xlsx]2024'!$S$4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out..xlsx]2024'!$S$5</c:f>
              <c:numCache>
                <c:formatCode>General</c:formatCode>
                <c:ptCount val="1"/>
                <c:pt idx="0">
                  <c:v>18626</c:v>
                </c:pt>
              </c:numCache>
            </c:numRef>
          </c:val>
        </c:ser>
        <c:ser>
          <c:idx val="5"/>
          <c:order val="5"/>
          <c:tx>
            <c:strRef>
              <c:f>'[Indicadores AquaLibri 2024 - out..xlsx]2024'!$T$4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out..xlsx]2024'!$T$5</c:f>
              <c:numCache>
                <c:formatCode>General</c:formatCode>
                <c:ptCount val="1"/>
                <c:pt idx="0">
                  <c:v>18818</c:v>
                </c:pt>
              </c:numCache>
            </c:numRef>
          </c:val>
        </c:ser>
        <c:ser>
          <c:idx val="6"/>
          <c:order val="6"/>
          <c:tx>
            <c:strRef>
              <c:f>'[Indicadores AquaLibri 2024 - out..xlsx]2024'!$U$4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out..xlsx]2024'!$U$5</c:f>
              <c:numCache>
                <c:formatCode>General</c:formatCode>
                <c:ptCount val="1"/>
                <c:pt idx="0">
                  <c:v>18833</c:v>
                </c:pt>
              </c:numCache>
            </c:numRef>
          </c:val>
        </c:ser>
        <c:ser>
          <c:idx val="7"/>
          <c:order val="7"/>
          <c:tx>
            <c:strRef>
              <c:f>'[Indicadores AquaLibri 2024 - out..xlsx]2024'!$V$4</c:f>
              <c:strCache>
                <c:ptCount val="1"/>
                <c:pt idx="0">
                  <c:v>Ago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out..xlsx]2024'!$V$5</c:f>
              <c:numCache>
                <c:formatCode>General</c:formatCode>
                <c:ptCount val="1"/>
                <c:pt idx="0">
                  <c:v>18947</c:v>
                </c:pt>
              </c:numCache>
            </c:numRef>
          </c:val>
        </c:ser>
        <c:ser>
          <c:idx val="8"/>
          <c:order val="8"/>
          <c:tx>
            <c:strRef>
              <c:f>'[Indicadores AquaLibri 2024 - out..xlsx]2024'!$W$4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out..xlsx]2024'!$W$5</c:f>
              <c:numCache>
                <c:formatCode>General</c:formatCode>
                <c:ptCount val="1"/>
                <c:pt idx="0">
                  <c:v>18984</c:v>
                </c:pt>
              </c:numCache>
            </c:numRef>
          </c:val>
        </c:ser>
        <c:ser>
          <c:idx val="9"/>
          <c:order val="9"/>
          <c:tx>
            <c:strRef>
              <c:f>'[Indicadores AquaLibri 2024 - out..xlsx]2024'!$X$4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out..xlsx]2024'!$X$5</c:f>
              <c:numCache>
                <c:formatCode>General</c:formatCode>
                <c:ptCount val="1"/>
                <c:pt idx="0">
                  <c:v>19018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586216"/>
        <c:axId val="356588960"/>
      </c:barChart>
      <c:catAx>
        <c:axId val="356586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6588960"/>
        <c:crosses val="autoZero"/>
        <c:auto val="1"/>
        <c:lblAlgn val="ctr"/>
        <c:lblOffset val="100"/>
        <c:noMultiLvlLbl val="0"/>
      </c:catAx>
      <c:valAx>
        <c:axId val="3565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58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Total de visitas à AquaLibri em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AquaLibri 2024 - out..xlsx]2024'!$O$15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out..xlsx]2024'!$O$16</c:f>
              <c:numCache>
                <c:formatCode>General</c:formatCode>
                <c:ptCount val="1"/>
                <c:pt idx="0">
                  <c:v>17579</c:v>
                </c:pt>
              </c:numCache>
            </c:numRef>
          </c:val>
        </c:ser>
        <c:ser>
          <c:idx val="1"/>
          <c:order val="1"/>
          <c:tx>
            <c:strRef>
              <c:f>'[Indicadores AquaLibri 2024 - out..xlsx]2024'!$P$15</c:f>
              <c:strCache>
                <c:ptCount val="1"/>
                <c:pt idx="0">
                  <c:v>Fev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out..xlsx]2024'!$P$16</c:f>
              <c:numCache>
                <c:formatCode>General</c:formatCode>
                <c:ptCount val="1"/>
                <c:pt idx="0">
                  <c:v>19586</c:v>
                </c:pt>
              </c:numCache>
            </c:numRef>
          </c:val>
        </c:ser>
        <c:ser>
          <c:idx val="2"/>
          <c:order val="2"/>
          <c:tx>
            <c:strRef>
              <c:f>'[Indicadores AquaLibri 2024 - out..xlsx]2024'!$Q$15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out..xlsx]2024'!$Q$16</c:f>
              <c:numCache>
                <c:formatCode>General</c:formatCode>
                <c:ptCount val="1"/>
                <c:pt idx="0">
                  <c:v>32222</c:v>
                </c:pt>
              </c:numCache>
            </c:numRef>
          </c:val>
        </c:ser>
        <c:ser>
          <c:idx val="3"/>
          <c:order val="3"/>
          <c:tx>
            <c:strRef>
              <c:f>'[Indicadores AquaLibri 2024 - out..xlsx]2024'!$R$15</c:f>
              <c:strCache>
                <c:ptCount val="1"/>
                <c:pt idx="0">
                  <c:v>Abr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out..xlsx]2024'!$R$16</c:f>
              <c:numCache>
                <c:formatCode>General</c:formatCode>
                <c:ptCount val="1"/>
                <c:pt idx="0">
                  <c:v>34647</c:v>
                </c:pt>
              </c:numCache>
            </c:numRef>
          </c:val>
        </c:ser>
        <c:ser>
          <c:idx val="4"/>
          <c:order val="4"/>
          <c:tx>
            <c:strRef>
              <c:f>'[Indicadores AquaLibri 2024 - out..xlsx]2024'!$S$15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out..xlsx]2024'!$S$16</c:f>
              <c:numCache>
                <c:formatCode>General</c:formatCode>
                <c:ptCount val="1"/>
                <c:pt idx="0">
                  <c:v>36600</c:v>
                </c:pt>
              </c:numCache>
            </c:numRef>
          </c:val>
        </c:ser>
        <c:ser>
          <c:idx val="5"/>
          <c:order val="5"/>
          <c:tx>
            <c:strRef>
              <c:f>'[Indicadores AquaLibri 2024 - out..xlsx]2024'!$T$15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out..xlsx]2024'!$T$16</c:f>
              <c:numCache>
                <c:formatCode>General</c:formatCode>
                <c:ptCount val="1"/>
                <c:pt idx="0">
                  <c:v>37654</c:v>
                </c:pt>
              </c:numCache>
            </c:numRef>
          </c:val>
        </c:ser>
        <c:ser>
          <c:idx val="6"/>
          <c:order val="6"/>
          <c:tx>
            <c:strRef>
              <c:f>'[Indicadores AquaLibri 2024 - out..xlsx]2024'!$U$15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out..xlsx]2024'!$U$16</c:f>
              <c:numCache>
                <c:formatCode>General</c:formatCode>
                <c:ptCount val="1"/>
                <c:pt idx="0">
                  <c:v>38636</c:v>
                </c:pt>
              </c:numCache>
            </c:numRef>
          </c:val>
        </c:ser>
        <c:ser>
          <c:idx val="7"/>
          <c:order val="7"/>
          <c:tx>
            <c:strRef>
              <c:f>'[Indicadores AquaLibri 2024 - out..xlsx]2024'!$V$15</c:f>
              <c:strCache>
                <c:ptCount val="1"/>
                <c:pt idx="0">
                  <c:v>Ago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out..xlsx]2024'!$V$16</c:f>
              <c:numCache>
                <c:formatCode>General</c:formatCode>
                <c:ptCount val="1"/>
                <c:pt idx="0">
                  <c:v>39742</c:v>
                </c:pt>
              </c:numCache>
            </c:numRef>
          </c:val>
        </c:ser>
        <c:ser>
          <c:idx val="8"/>
          <c:order val="8"/>
          <c:tx>
            <c:strRef>
              <c:f>'[Indicadores AquaLibri 2024 - out..xlsx]2024'!$W$15</c:f>
              <c:strCache>
                <c:ptCount val="1"/>
                <c:pt idx="0">
                  <c:v>Set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out..xlsx]2024'!$W$16</c:f>
              <c:numCache>
                <c:formatCode>General</c:formatCode>
                <c:ptCount val="1"/>
                <c:pt idx="0">
                  <c:v>40695</c:v>
                </c:pt>
              </c:numCache>
            </c:numRef>
          </c:val>
        </c:ser>
        <c:ser>
          <c:idx val="9"/>
          <c:order val="9"/>
          <c:tx>
            <c:strRef>
              <c:f>'[Indicadores AquaLibri 2024 - out..xlsx]2024'!$X$15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'[Indicadores AquaLibri 2024 - out..xlsx]2024'!$X$16</c:f>
              <c:numCache>
                <c:formatCode>General</c:formatCode>
                <c:ptCount val="1"/>
                <c:pt idx="0">
                  <c:v>41721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586608"/>
        <c:axId val="356587000"/>
      </c:barChart>
      <c:catAx>
        <c:axId val="35658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587000"/>
        <c:crosses val="autoZero"/>
        <c:auto val="1"/>
        <c:lblAlgn val="ctr"/>
        <c:lblOffset val="100"/>
        <c:noMultiLvlLbl val="0"/>
      </c:catAx>
      <c:valAx>
        <c:axId val="35658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65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C2C9-F94C-4758-9F4F-EC65A9ED6812}" type="datetimeFigureOut">
              <a:rPr lang="pt-PT" smtClean="0"/>
              <a:t>04/11/2024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1EEC-C191-4381-874A-B9C4669C2B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43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qualibri.cimcavado.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1223313" cy="3747248"/>
          </a:xfrm>
        </p:spPr>
        <p:txBody>
          <a:bodyPr>
            <a:normAutofit/>
          </a:bodyPr>
          <a:lstStyle/>
          <a:p>
            <a:r>
              <a:rPr lang="pt-PT" sz="2200" b="1" dirty="0"/>
              <a:t>III Encontro de Redes Intermunicipais de Bibliotecas Públicas​</a:t>
            </a: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sz="3400" b="1" dirty="0" smtClean="0"/>
              <a:t>Avaliação de impacto de projetos PADES</a:t>
            </a:r>
            <a:r>
              <a:rPr lang="pt-PT" sz="3400" dirty="0" smtClean="0"/>
              <a:t>: </a:t>
            </a:r>
            <a:r>
              <a:rPr lang="pt-PT" sz="3400" b="1" dirty="0" smtClean="0"/>
              <a:t>apresentação de resultados</a:t>
            </a:r>
            <a:br>
              <a:rPr lang="pt-PT" sz="3400" b="1" dirty="0" smtClean="0"/>
            </a:b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4000" b="1" dirty="0" err="1" smtClean="0">
                <a:solidFill>
                  <a:srgbClr val="009999"/>
                </a:solidFill>
              </a:rPr>
              <a:t>AquaLibri</a:t>
            </a:r>
            <a:r>
              <a:rPr lang="pt-PT" sz="4000" b="1" dirty="0" smtClean="0">
                <a:solidFill>
                  <a:srgbClr val="009999"/>
                </a:solidFill>
              </a:rPr>
              <a:t> - Biblioteca </a:t>
            </a:r>
            <a:r>
              <a:rPr lang="pt-PT" sz="4000" b="1" dirty="0">
                <a:solidFill>
                  <a:srgbClr val="009999"/>
                </a:solidFill>
              </a:rPr>
              <a:t>Digital do </a:t>
            </a:r>
            <a:r>
              <a:rPr lang="pt-PT" sz="4000" b="1" dirty="0" smtClean="0">
                <a:solidFill>
                  <a:srgbClr val="009999"/>
                </a:solidFill>
              </a:rPr>
              <a:t>Cávado</a:t>
            </a:r>
            <a:r>
              <a:rPr lang="pt-PT" sz="3200" dirty="0">
                <a:solidFill>
                  <a:srgbClr val="009999"/>
                </a:solidFill>
              </a:rPr>
              <a:t/>
            </a:r>
            <a:br>
              <a:rPr lang="pt-PT" sz="3200" dirty="0">
                <a:solidFill>
                  <a:srgbClr val="009999"/>
                </a:solidFill>
              </a:rPr>
            </a:br>
            <a:endParaRPr lang="pt-PT" sz="3200" dirty="0">
              <a:solidFill>
                <a:srgbClr val="009999"/>
              </a:solidFill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74" y="3666060"/>
            <a:ext cx="3473732" cy="3057531"/>
          </a:xfr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2034"/>
              </p:ext>
            </p:extLst>
          </p:nvPr>
        </p:nvGraphicFramePr>
        <p:xfrm>
          <a:off x="528972" y="3402618"/>
          <a:ext cx="8674692" cy="2839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471"/>
                <a:gridCol w="315889"/>
                <a:gridCol w="667471"/>
                <a:gridCol w="315889"/>
                <a:gridCol w="714475"/>
                <a:gridCol w="315889"/>
                <a:gridCol w="848845"/>
                <a:gridCol w="315889"/>
                <a:gridCol w="704006"/>
                <a:gridCol w="474467"/>
                <a:gridCol w="667471"/>
                <a:gridCol w="315889"/>
                <a:gridCol w="734989"/>
                <a:gridCol w="569913"/>
                <a:gridCol w="734989"/>
                <a:gridCol w="311150"/>
              </a:tblGrid>
              <a:tr h="4513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Amares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Barcelos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Braga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Esposende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Terras de Bouro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Vila Verde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Região do Cávado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smtClean="0">
                          <a:effectLst/>
                        </a:rPr>
                        <a:t>Sá </a:t>
                      </a:r>
                      <a:r>
                        <a:rPr lang="pt-PT" sz="1200" b="1" u="none" strike="noStrike" dirty="0">
                          <a:effectLst/>
                        </a:rPr>
                        <a:t>de Miranda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308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1588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2796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1349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4941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1006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2020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372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577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Alemanha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192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191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308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308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1546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Suíça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308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França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34061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Suíça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Reino Unido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52662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3083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Suíça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  <a:tr h="27448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Irlanda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Brasil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Reino Unido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Reino Unido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2" marR="7132" marT="7132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596818" y="2818423"/>
            <a:ext cx="4538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10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país (30-12-2023)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198675"/>
              </p:ext>
            </p:extLst>
          </p:nvPr>
        </p:nvGraphicFramePr>
        <p:xfrm>
          <a:off x="677334" y="2277208"/>
          <a:ext cx="8343574" cy="416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073" y="5480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239527"/>
              </p:ext>
            </p:extLst>
          </p:nvPr>
        </p:nvGraphicFramePr>
        <p:xfrm>
          <a:off x="677334" y="2699238"/>
          <a:ext cx="8596668" cy="356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073" y="5480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93867"/>
              </p:ext>
            </p:extLst>
          </p:nvPr>
        </p:nvGraphicFramePr>
        <p:xfrm>
          <a:off x="473370" y="3066320"/>
          <a:ext cx="9735183" cy="3321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25"/>
                <a:gridCol w="499050"/>
                <a:gridCol w="609405"/>
                <a:gridCol w="499050"/>
                <a:gridCol w="618930"/>
                <a:gridCol w="499050"/>
                <a:gridCol w="734817"/>
                <a:gridCol w="499050"/>
                <a:gridCol w="609405"/>
                <a:gridCol w="644107"/>
                <a:gridCol w="609405"/>
                <a:gridCol w="499050"/>
                <a:gridCol w="609405"/>
                <a:gridCol w="770536"/>
                <a:gridCol w="609405"/>
                <a:gridCol w="834093"/>
              </a:tblGrid>
              <a:tr h="8583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Amares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Barcelos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Braga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Esposende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Terras de Bouro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effectLst/>
                        </a:rPr>
                        <a:t>Vila Verde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Região do Cávado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PT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PT" sz="1200" b="1" u="none" strike="noStrike" dirty="0" smtClean="0">
                          <a:effectLst/>
                        </a:rPr>
                        <a:t>Sá </a:t>
                      </a:r>
                      <a:r>
                        <a:rPr lang="pt-PT" sz="1200" b="1" u="none" strike="noStrike" dirty="0">
                          <a:effectLst/>
                        </a:rPr>
                        <a:t>de </a:t>
                      </a:r>
                      <a:r>
                        <a:rPr lang="pt-PT" sz="1200" b="1" u="none" strike="noStrike" dirty="0" smtClean="0">
                          <a:effectLst/>
                        </a:rPr>
                        <a:t>Miranda</a:t>
                      </a:r>
                    </a:p>
                    <a:p>
                      <a:pPr algn="ctr" fontAlgn="ctr"/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2636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7341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2533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11857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1575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3732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858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771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538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844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381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545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673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673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China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580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695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273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286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267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268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282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179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208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 dirty="0">
                          <a:effectLst/>
                        </a:rPr>
                        <a:t>Alemanha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USA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111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242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>
                          <a:effectLst/>
                        </a:rPr>
                        <a:t>14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Suiça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Reino Unido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  <a:tr h="246286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Austrália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Cingapura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 smtClean="0">
                          <a:effectLst/>
                        </a:rPr>
                        <a:t>29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6" marR="7046" marT="7046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547907" y="2368723"/>
            <a:ext cx="453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/>
              <a:t>Top 10 </a:t>
            </a:r>
            <a:r>
              <a:rPr lang="pt-PT" sz="2000" dirty="0"/>
              <a:t>consulta por país (</a:t>
            </a:r>
            <a:r>
              <a:rPr lang="pt-PT" sz="2000" dirty="0" smtClean="0"/>
              <a:t>31-10-2024)</a:t>
            </a:r>
            <a:endParaRPr lang="pt-PT" sz="2000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67652"/>
              </p:ext>
            </p:extLst>
          </p:nvPr>
        </p:nvGraphicFramePr>
        <p:xfrm>
          <a:off x="1609847" y="3716827"/>
          <a:ext cx="70965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/>
                <a:gridCol w="1719262"/>
                <a:gridCol w="1719262"/>
                <a:gridCol w="1938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Depósitos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Visitas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Top</a:t>
                      </a:r>
                      <a:r>
                        <a:rPr lang="pt-PT" baseline="0" dirty="0" smtClean="0"/>
                        <a:t> países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12758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16137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PT/US/DE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2023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15744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16289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PT/DE/US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2024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19018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41721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PT/CN/US</a:t>
                      </a:r>
                      <a:r>
                        <a:rPr lang="pt-PT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DE</a:t>
                      </a:r>
                      <a:endParaRPr lang="pt-P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59226" y="2888760"/>
            <a:ext cx="563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Resumo dos indicadores da </a:t>
            </a:r>
            <a:r>
              <a:rPr lang="pt-P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AquaLibri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2022-2024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1455"/>
            <a:ext cx="8628031" cy="4853268"/>
          </a:xfrm>
          <a:prstGeom prst="rect">
            <a:avLst/>
          </a:prstGeom>
        </p:spPr>
      </p:pic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61455"/>
            <a:ext cx="8596920" cy="4835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8159414" cy="4589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00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8212422" cy="4619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45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7951258" cy="447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85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06" y="1991946"/>
            <a:ext cx="4241379" cy="38810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51713" cy="13208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Rede Intermunicipal de Bibliotecas de Leitura Pública do Cávado (RIBCA)</a:t>
            </a:r>
            <a:br>
              <a:rPr lang="pt-PT" b="1" dirty="0" smtClean="0"/>
            </a:br>
            <a:r>
              <a:rPr lang="pt-PT" sz="2400" b="1" dirty="0"/>
              <a:t>Amares </a:t>
            </a:r>
            <a:r>
              <a:rPr lang="pt-PT" sz="2400" b="1" dirty="0">
                <a:solidFill>
                  <a:srgbClr val="00CC99"/>
                </a:solidFill>
              </a:rPr>
              <a:t>. </a:t>
            </a:r>
            <a:r>
              <a:rPr lang="pt-PT" sz="2400" b="1" dirty="0"/>
              <a:t>Barcelos </a:t>
            </a:r>
            <a:r>
              <a:rPr lang="pt-PT" sz="2400" b="1" dirty="0">
                <a:solidFill>
                  <a:srgbClr val="00CC99"/>
                </a:solidFill>
              </a:rPr>
              <a:t>.</a:t>
            </a:r>
            <a:r>
              <a:rPr lang="pt-PT" sz="2400" b="1" dirty="0"/>
              <a:t> Braga </a:t>
            </a:r>
            <a:r>
              <a:rPr lang="pt-PT" sz="2400" b="1" dirty="0">
                <a:solidFill>
                  <a:srgbClr val="00CC99"/>
                </a:solidFill>
              </a:rPr>
              <a:t>.</a:t>
            </a:r>
            <a:r>
              <a:rPr lang="pt-PT" sz="2400" b="1" dirty="0"/>
              <a:t> Esposende </a:t>
            </a:r>
            <a:r>
              <a:rPr lang="pt-PT" sz="2400" b="1" dirty="0">
                <a:solidFill>
                  <a:srgbClr val="00CC99"/>
                </a:solidFill>
              </a:rPr>
              <a:t>. </a:t>
            </a:r>
            <a:r>
              <a:rPr lang="pt-PT" sz="2400" b="1" dirty="0"/>
              <a:t>Terras de Bouro </a:t>
            </a:r>
            <a:r>
              <a:rPr lang="pt-PT" sz="2400" b="1" dirty="0">
                <a:solidFill>
                  <a:srgbClr val="00CC99"/>
                </a:solidFill>
              </a:rPr>
              <a:t>. </a:t>
            </a:r>
            <a:r>
              <a:rPr lang="pt-PT" sz="2400" b="1" dirty="0"/>
              <a:t>Vila Verde</a:t>
            </a: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400" b="1" dirty="0" smtClean="0"/>
              <a:t/>
            </a:r>
            <a:br>
              <a:rPr lang="pt-PT" sz="2400" b="1" dirty="0" smtClean="0"/>
            </a:br>
            <a:endParaRPr lang="pt-PT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75" y="5934520"/>
            <a:ext cx="1383079" cy="8424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62" y="5871941"/>
            <a:ext cx="2159092" cy="1122728"/>
          </a:xfrm>
          <a:prstGeom prst="rect">
            <a:avLst/>
          </a:prstGeom>
        </p:spPr>
      </p:pic>
      <p:pic>
        <p:nvPicPr>
          <p:cNvPr id="10" name="Marcador de Posição de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702064" y="3407170"/>
            <a:ext cx="18421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dirty="0" smtClean="0"/>
              <a:t>Fonte: Europe </a:t>
            </a:r>
            <a:r>
              <a:rPr lang="pt-PT" sz="1000" b="1" dirty="0"/>
              <a:t>Direct Minho</a:t>
            </a:r>
            <a:endParaRPr lang="pt-PT" sz="1000" dirty="0"/>
          </a:p>
        </p:txBody>
      </p:sp>
      <p:sp>
        <p:nvSpPr>
          <p:cNvPr id="13" name="Retângulo 12"/>
          <p:cNvSpPr/>
          <p:nvPr/>
        </p:nvSpPr>
        <p:spPr>
          <a:xfrm>
            <a:off x="677333" y="3732405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/>
              <a:t>2018 - Criação da RIBCA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552593" y="3256649"/>
            <a:ext cx="184639" cy="16355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7702064" y="3250486"/>
            <a:ext cx="1712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dirty="0" smtClean="0"/>
              <a:t>Municípios da CIM Cávado</a:t>
            </a:r>
            <a:endParaRPr lang="pt-PT" sz="10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1" y="6045446"/>
            <a:ext cx="2465715" cy="7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8315794" cy="46753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12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8080"/>
                </a:solidFill>
              </a:rPr>
              <a:t>UTILIZADORES</a:t>
            </a:r>
          </a:p>
          <a:p>
            <a:r>
              <a:rPr lang="pt-PT" dirty="0"/>
              <a:t>Estudantes</a:t>
            </a:r>
          </a:p>
          <a:p>
            <a:r>
              <a:rPr lang="pt-PT" dirty="0" smtClean="0"/>
              <a:t>Investigadores</a:t>
            </a:r>
          </a:p>
          <a:p>
            <a:r>
              <a:rPr lang="pt-PT" dirty="0" smtClean="0"/>
              <a:t>Professores</a:t>
            </a:r>
            <a:endParaRPr lang="pt-PT" dirty="0"/>
          </a:p>
          <a:p>
            <a:r>
              <a:rPr lang="pt-PT" dirty="0"/>
              <a:t>Pessoas da comunidade</a:t>
            </a:r>
          </a:p>
          <a:p>
            <a:r>
              <a:rPr lang="pt-PT" dirty="0"/>
              <a:t>Atendimento </a:t>
            </a:r>
            <a:r>
              <a:rPr lang="pt-PT" dirty="0" smtClean="0"/>
              <a:t>online nas bibliotecas</a:t>
            </a:r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9360" cy="1320800"/>
          </a:xfrm>
        </p:spPr>
        <p:txBody>
          <a:bodyPr>
            <a:normAutofit/>
          </a:bodyPr>
          <a:lstStyle/>
          <a:p>
            <a:r>
              <a:rPr lang="pt-PT" sz="2000" b="1" dirty="0"/>
              <a:t>Avaliação de impacto de projetos PADES</a:t>
            </a:r>
            <a:r>
              <a:rPr lang="pt-PT" sz="2000" dirty="0"/>
              <a:t>: </a:t>
            </a:r>
            <a:r>
              <a:rPr lang="pt-PT" sz="20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8080"/>
                </a:solidFill>
              </a:rPr>
              <a:t>UTILIZADORES - COMUNIDADE MUNICÍPIO DE TERRAS DE BOURO</a:t>
            </a:r>
          </a:p>
          <a:p>
            <a:r>
              <a:rPr lang="pt-PT" dirty="0" smtClean="0"/>
              <a:t>Funcionários do Município de Terras de Bouro utilizam a </a:t>
            </a:r>
            <a:r>
              <a:rPr lang="pt-PT" dirty="0" err="1" smtClean="0"/>
              <a:t>AquaLibri</a:t>
            </a:r>
            <a:r>
              <a:rPr lang="pt-PT" dirty="0" smtClean="0"/>
              <a:t> como ferramenta de </a:t>
            </a:r>
            <a:r>
              <a:rPr lang="pt-PT" dirty="0" smtClean="0"/>
              <a:t>trabalho </a:t>
            </a:r>
            <a:r>
              <a:rPr lang="pt-PT" dirty="0" smtClean="0"/>
              <a:t>na pesquisa das deliberações </a:t>
            </a:r>
            <a:r>
              <a:rPr lang="pt-PT" dirty="0" smtClean="0"/>
              <a:t>da Câmara Municipal </a:t>
            </a:r>
            <a:r>
              <a:rPr lang="pt-PT" dirty="0" smtClean="0"/>
              <a:t>nos Boletins </a:t>
            </a:r>
            <a:r>
              <a:rPr lang="pt-PT" dirty="0" smtClean="0"/>
              <a:t>Municipais</a:t>
            </a:r>
          </a:p>
          <a:p>
            <a:endParaRPr lang="pt-PT" dirty="0" smtClean="0"/>
          </a:p>
          <a:p>
            <a:r>
              <a:rPr lang="pt-PT" dirty="0" smtClean="0"/>
              <a:t>Fontes para a publicação </a:t>
            </a:r>
            <a:r>
              <a:rPr lang="pt-PT" dirty="0" smtClean="0"/>
              <a:t>sobre a freguesia de Carvalheira do concelho de Terras de Bouro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Fontes para a Revista Municipal </a:t>
            </a:r>
            <a:endParaRPr lang="pt-PT" dirty="0" smtClean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8789395" cy="388077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8080"/>
                </a:solidFill>
              </a:rPr>
              <a:t>COLABORAÇÃO INSTITUIÇÕES (exemplos)</a:t>
            </a:r>
          </a:p>
          <a:p>
            <a:r>
              <a:rPr lang="pt-PT" dirty="0" smtClean="0"/>
              <a:t>Jornal Geresão </a:t>
            </a:r>
            <a:r>
              <a:rPr lang="pt-PT" dirty="0" smtClean="0"/>
              <a:t>ofereceu </a:t>
            </a:r>
            <a:r>
              <a:rPr lang="pt-PT" dirty="0" smtClean="0"/>
              <a:t>todos os números à Comunidade Terras de Bouro</a:t>
            </a:r>
          </a:p>
          <a:p>
            <a:r>
              <a:rPr lang="pt-PT" dirty="0" smtClean="0"/>
              <a:t>Biblioteca Pública de Braga </a:t>
            </a:r>
            <a:r>
              <a:rPr lang="pt-PT" dirty="0" smtClean="0"/>
              <a:t>cedeu o </a:t>
            </a:r>
            <a:r>
              <a:rPr lang="pt-PT" i="1" dirty="0" smtClean="0"/>
              <a:t>Jornal Tribuna Livre </a:t>
            </a:r>
            <a:r>
              <a:rPr lang="pt-PT" dirty="0" smtClean="0"/>
              <a:t>à</a:t>
            </a:r>
            <a:r>
              <a:rPr lang="pt-PT" i="1" dirty="0" smtClean="0"/>
              <a:t> </a:t>
            </a:r>
            <a:r>
              <a:rPr lang="pt-PT" dirty="0" smtClean="0"/>
              <a:t>Comunidade BMFSM</a:t>
            </a:r>
          </a:p>
          <a:p>
            <a:r>
              <a:rPr lang="pt-PT" dirty="0"/>
              <a:t>ASPA </a:t>
            </a:r>
            <a:r>
              <a:rPr lang="pt-PT" dirty="0" smtClean="0"/>
              <a:t>- Associação para a Defesa, Estudo e Divulgação do Património Cultural e Natural </a:t>
            </a:r>
            <a:r>
              <a:rPr lang="pt-PT" dirty="0" smtClean="0"/>
              <a:t>cedeu </a:t>
            </a:r>
            <a:r>
              <a:rPr lang="pt-PT" dirty="0" smtClean="0"/>
              <a:t>vários artigos sobre o património da Região do Cávado</a:t>
            </a:r>
          </a:p>
          <a:p>
            <a:r>
              <a:rPr lang="pt-PT" dirty="0" smtClean="0"/>
              <a:t>Câmaras Municipais </a:t>
            </a:r>
            <a:r>
              <a:rPr lang="pt-PT" dirty="0" smtClean="0"/>
              <a:t>cederam Arquivos Fotográficos Municipais</a:t>
            </a:r>
            <a:endParaRPr lang="pt-PT" dirty="0" smtClean="0"/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8080"/>
                </a:solidFill>
              </a:rPr>
              <a:t>COLABORAÇÃO PARTICULARES (exemplos)</a:t>
            </a:r>
          </a:p>
          <a:p>
            <a:r>
              <a:rPr lang="pt-PT" dirty="0"/>
              <a:t>Fotógrafo Armando Martins </a:t>
            </a:r>
            <a:r>
              <a:rPr lang="pt-PT" i="1" dirty="0"/>
              <a:t>Fotografia Antiga sobre Amares</a:t>
            </a:r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086142"/>
            <a:ext cx="2730539" cy="16088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28" y="3088355"/>
            <a:ext cx="2557953" cy="16088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36" y="3088355"/>
            <a:ext cx="2697126" cy="16206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58" y="5037992"/>
            <a:ext cx="2653104" cy="16617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28" y="4781273"/>
            <a:ext cx="2557953" cy="19184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792701"/>
            <a:ext cx="2730539" cy="20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976620" cy="3880773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8080"/>
                </a:solidFill>
              </a:rPr>
              <a:t>COLABORAÇÃO PARTICULARES (exemplos)</a:t>
            </a:r>
          </a:p>
          <a:p>
            <a:r>
              <a:rPr lang="pt-PT" dirty="0"/>
              <a:t>F</a:t>
            </a:r>
            <a:r>
              <a:rPr lang="pt-PT" dirty="0" smtClean="0"/>
              <a:t>otografias do fotojornalista José Delgado sobre o 25 de Abril nas ruas de Braga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37253"/>
            <a:ext cx="2579077" cy="171938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82" y="3037252"/>
            <a:ext cx="3278489" cy="171938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17" y="4885629"/>
            <a:ext cx="2763157" cy="177014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81" y="3037253"/>
            <a:ext cx="2010486" cy="171938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48" y="4885631"/>
            <a:ext cx="2672911" cy="17763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85630"/>
            <a:ext cx="2707682" cy="17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Projeto PADES</a:t>
            </a:r>
            <a:br>
              <a:rPr lang="pt-PT" dirty="0" smtClean="0"/>
            </a:br>
            <a:r>
              <a:rPr lang="pt-PT" b="1" dirty="0" err="1" smtClean="0"/>
              <a:t>AquaLibri</a:t>
            </a:r>
            <a:r>
              <a:rPr lang="pt-PT" b="1" dirty="0" smtClean="0"/>
              <a:t> – Biblioteca Digital do Cávado</a:t>
            </a:r>
            <a:br>
              <a:rPr lang="pt-PT" b="1" dirty="0" smtClean="0"/>
            </a:br>
            <a:r>
              <a:rPr lang="pt-PT" sz="2700" b="1" dirty="0">
                <a:solidFill>
                  <a:srgbClr val="008080"/>
                </a:solidFill>
                <a:hlinkClick r:id="rId2"/>
              </a:rPr>
              <a:t>https://aqualibri.cimcavado.pt/</a:t>
            </a:r>
            <a:r>
              <a:rPr lang="pt-PT" dirty="0">
                <a:solidFill>
                  <a:srgbClr val="008080"/>
                </a:solidFill>
              </a:rPr>
              <a:t/>
            </a:r>
            <a:br>
              <a:rPr lang="pt-PT" dirty="0">
                <a:solidFill>
                  <a:srgbClr val="008080"/>
                </a:solidFill>
              </a:rPr>
            </a:br>
            <a:endParaRPr lang="pt-PT" b="1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0" y="2241270"/>
            <a:ext cx="7929087" cy="4456112"/>
          </a:xfrm>
        </p:spPr>
      </p:pic>
      <p:sp>
        <p:nvSpPr>
          <p:cNvPr id="8" name="Retângulo 7"/>
          <p:cNvSpPr/>
          <p:nvPr/>
        </p:nvSpPr>
        <p:spPr>
          <a:xfrm>
            <a:off x="9256059" y="5220054"/>
            <a:ext cx="2935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Novembro 2024</a:t>
            </a:r>
          </a:p>
          <a:p>
            <a:pPr algn="ctr"/>
            <a:r>
              <a:rPr lang="pt-PT" sz="5400" b="1" dirty="0" smtClean="0">
                <a:solidFill>
                  <a:srgbClr val="FF0000"/>
                </a:solidFill>
              </a:rPr>
              <a:t>19018</a:t>
            </a:r>
            <a:endParaRPr lang="pt-PT" sz="5400" b="1" dirty="0">
              <a:solidFill>
                <a:srgbClr val="FF0000"/>
              </a:solidFill>
            </a:endParaRPr>
          </a:p>
          <a:p>
            <a:pPr algn="ctr"/>
            <a:r>
              <a:rPr lang="pt-PT" b="1" dirty="0" smtClean="0"/>
              <a:t>depósitos</a:t>
            </a:r>
            <a:endParaRPr lang="pt-PT" b="1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Projeto PADES</a:t>
            </a:r>
            <a:br>
              <a:rPr lang="pt-PT" dirty="0" smtClean="0"/>
            </a:br>
            <a:r>
              <a:rPr lang="pt-PT" b="1" dirty="0" err="1" smtClean="0"/>
              <a:t>AquaLibri</a:t>
            </a:r>
            <a:r>
              <a:rPr lang="pt-PT" b="1" dirty="0" smtClean="0"/>
              <a:t> – Biblioteca Digital do Cávado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5364"/>
          </a:xfrm>
        </p:spPr>
        <p:txBody>
          <a:bodyPr>
            <a:normAutofit/>
          </a:bodyPr>
          <a:lstStyle/>
          <a:p>
            <a:r>
              <a:rPr lang="pt-PT" dirty="0"/>
              <a:t>A </a:t>
            </a:r>
            <a:r>
              <a:rPr lang="pt-PT" dirty="0" err="1"/>
              <a:t>AquaLibri</a:t>
            </a:r>
            <a:r>
              <a:rPr lang="pt-PT" dirty="0"/>
              <a:t> é uma biblioteca digital </a:t>
            </a:r>
            <a:r>
              <a:rPr lang="pt-PT" dirty="0" smtClean="0"/>
              <a:t>patrimonial que disponibiliza </a:t>
            </a:r>
            <a:r>
              <a:rPr lang="pt-PT" dirty="0"/>
              <a:t>obras raras e curiosas, estudos e imagens, vídeos e sons que </a:t>
            </a:r>
            <a:r>
              <a:rPr lang="pt-PT" dirty="0">
                <a:solidFill>
                  <a:srgbClr val="008080"/>
                </a:solidFill>
              </a:rPr>
              <a:t>refletem a história, a cultura, a natureza, o património e as pessoas da região do </a:t>
            </a:r>
            <a:r>
              <a:rPr lang="pt-PT" dirty="0" smtClean="0">
                <a:solidFill>
                  <a:srgbClr val="008080"/>
                </a:solidFill>
              </a:rPr>
              <a:t>Cávado</a:t>
            </a:r>
            <a:r>
              <a:rPr lang="pt-PT" dirty="0" smtClean="0"/>
              <a:t>.</a:t>
            </a:r>
          </a:p>
          <a:p>
            <a:r>
              <a:rPr lang="pt-PT" dirty="0" smtClean="0"/>
              <a:t>Surge </a:t>
            </a:r>
            <a:r>
              <a:rPr lang="pt-PT" dirty="0"/>
              <a:t>a partir das coleções das suas bibliotecas de leitura pública, aceita e recebe a colaboração dos cidadãos e das </a:t>
            </a:r>
            <a:r>
              <a:rPr lang="pt-PT" dirty="0" smtClean="0"/>
              <a:t>instituições locais </a:t>
            </a:r>
            <a:r>
              <a:rPr lang="pt-PT" dirty="0"/>
              <a:t>para tornar ainda mais </a:t>
            </a:r>
            <a:r>
              <a:rPr lang="pt-PT" dirty="0" smtClean="0"/>
              <a:t>viva </a:t>
            </a:r>
            <a:r>
              <a:rPr lang="pt-PT" dirty="0"/>
              <a:t>a </a:t>
            </a:r>
            <a:r>
              <a:rPr lang="pt-PT" dirty="0">
                <a:solidFill>
                  <a:srgbClr val="008080"/>
                </a:solidFill>
              </a:rPr>
              <a:t>memória e a identidade </a:t>
            </a:r>
            <a:r>
              <a:rPr lang="pt-PT" dirty="0" smtClean="0">
                <a:solidFill>
                  <a:srgbClr val="008080"/>
                </a:solidFill>
              </a:rPr>
              <a:t>regional.</a:t>
            </a:r>
            <a:endParaRPr lang="pt-PT" dirty="0" smtClean="0"/>
          </a:p>
          <a:p>
            <a:r>
              <a:rPr lang="pt-PT" dirty="0" smtClean="0"/>
              <a:t>Com </a:t>
            </a:r>
            <a:r>
              <a:rPr lang="pt-PT" dirty="0"/>
              <a:t>fins culturais, educativos, de investigação, criação e lazer e tendo por objetivo contribuir para uma sociedade mais aberta e </a:t>
            </a:r>
            <a:r>
              <a:rPr lang="pt-PT" dirty="0" smtClean="0"/>
              <a:t>informada, a </a:t>
            </a:r>
            <a:r>
              <a:rPr lang="pt-PT" dirty="0" err="1"/>
              <a:t>AquaLibri</a:t>
            </a:r>
            <a:r>
              <a:rPr lang="pt-PT" dirty="0"/>
              <a:t> permite o </a:t>
            </a:r>
            <a:r>
              <a:rPr lang="pt-PT" dirty="0">
                <a:solidFill>
                  <a:srgbClr val="008080"/>
                </a:solidFill>
              </a:rPr>
              <a:t>acesso aberto </a:t>
            </a:r>
            <a:r>
              <a:rPr lang="pt-PT" dirty="0"/>
              <a:t>a uma vasta coleção de recursos sobre os autores e a região do Cávado, tendo por base as coleções patrimoniais e de Fundo Local das bibliotecas </a:t>
            </a:r>
            <a:r>
              <a:rPr lang="pt-PT" dirty="0" smtClean="0"/>
              <a:t>de leitura pública de </a:t>
            </a:r>
            <a:r>
              <a:rPr lang="pt-PT" dirty="0" smtClean="0">
                <a:solidFill>
                  <a:srgbClr val="008080"/>
                </a:solidFill>
              </a:rPr>
              <a:t>Amares</a:t>
            </a:r>
            <a:r>
              <a:rPr lang="pt-PT" dirty="0">
                <a:solidFill>
                  <a:srgbClr val="008080"/>
                </a:solidFill>
              </a:rPr>
              <a:t>, Barcelos, Braga, Esposende e Vila Verde e do </a:t>
            </a:r>
            <a:r>
              <a:rPr lang="pt-PT" dirty="0" smtClean="0">
                <a:solidFill>
                  <a:srgbClr val="008080"/>
                </a:solidFill>
              </a:rPr>
              <a:t>Município </a:t>
            </a:r>
            <a:r>
              <a:rPr lang="pt-PT" dirty="0">
                <a:solidFill>
                  <a:srgbClr val="008080"/>
                </a:solidFill>
              </a:rPr>
              <a:t>de Terras de </a:t>
            </a:r>
            <a:r>
              <a:rPr lang="pt-PT" dirty="0" smtClean="0">
                <a:solidFill>
                  <a:srgbClr val="008080"/>
                </a:solidFill>
              </a:rPr>
              <a:t>Bouro.</a:t>
            </a:r>
            <a:endParaRPr lang="pt-PT" dirty="0">
              <a:solidFill>
                <a:srgbClr val="008080"/>
              </a:solidFill>
            </a:endParaRPr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Projeto PADES</a:t>
            </a:r>
            <a:br>
              <a:rPr lang="pt-PT" dirty="0" smtClean="0"/>
            </a:br>
            <a:r>
              <a:rPr lang="pt-PT" b="1" dirty="0" err="1" smtClean="0"/>
              <a:t>AquaLibri</a:t>
            </a:r>
            <a:r>
              <a:rPr lang="pt-PT" b="1" dirty="0" smtClean="0"/>
              <a:t> – Biblioteca Digital do Cávado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266766" cy="4603282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Aprovação pelo PADES </a:t>
            </a:r>
            <a:r>
              <a:rPr lang="pt-PT" dirty="0"/>
              <a:t>(</a:t>
            </a:r>
            <a:r>
              <a:rPr lang="pt-PT" dirty="0" smtClean="0"/>
              <a:t>Programa </a:t>
            </a:r>
            <a:r>
              <a:rPr lang="pt-PT" dirty="0"/>
              <a:t>de Apoio ao Desenvolvimento de Serviços das </a:t>
            </a:r>
            <a:r>
              <a:rPr lang="pt-PT" dirty="0" smtClean="0"/>
              <a:t>Bibliotecas Públicas) em finais de </a:t>
            </a:r>
            <a:r>
              <a:rPr lang="pt-PT" b="1" dirty="0" smtClean="0">
                <a:solidFill>
                  <a:srgbClr val="008080"/>
                </a:solidFill>
              </a:rPr>
              <a:t>2019</a:t>
            </a:r>
          </a:p>
          <a:p>
            <a:r>
              <a:rPr lang="pt-PT" dirty="0" smtClean="0"/>
              <a:t>Assinatura do Contrato Programa </a:t>
            </a:r>
            <a:r>
              <a:rPr lang="pt-PT" dirty="0"/>
              <a:t>entre a DGLAB e a Comunidade Intermunicipal do Cávado publicado </a:t>
            </a:r>
            <a:r>
              <a:rPr lang="pt-PT" dirty="0" smtClean="0"/>
              <a:t>em DR em fevereiro de </a:t>
            </a:r>
            <a:r>
              <a:rPr lang="pt-PT" b="1" dirty="0" smtClean="0">
                <a:solidFill>
                  <a:srgbClr val="008080"/>
                </a:solidFill>
              </a:rPr>
              <a:t>2020</a:t>
            </a:r>
            <a:endParaRPr lang="pt-PT" dirty="0" smtClean="0"/>
          </a:p>
          <a:p>
            <a:r>
              <a:rPr lang="pt-PT" dirty="0" smtClean="0"/>
              <a:t>Montagem do projeto </a:t>
            </a:r>
            <a:r>
              <a:rPr lang="pt-PT" b="1" dirty="0" smtClean="0">
                <a:solidFill>
                  <a:srgbClr val="008080"/>
                </a:solidFill>
              </a:rPr>
              <a:t>2020-2021</a:t>
            </a:r>
          </a:p>
          <a:p>
            <a:r>
              <a:rPr lang="pt-PT" dirty="0" smtClean="0"/>
              <a:t>Abertura oficial da </a:t>
            </a:r>
            <a:r>
              <a:rPr lang="pt-PT" dirty="0" err="1" smtClean="0"/>
              <a:t>AquaLibri</a:t>
            </a:r>
            <a:r>
              <a:rPr lang="pt-PT" dirty="0" smtClean="0"/>
              <a:t> em </a:t>
            </a:r>
            <a:r>
              <a:rPr lang="pt-PT" b="1" dirty="0" smtClean="0">
                <a:solidFill>
                  <a:srgbClr val="008080"/>
                </a:solidFill>
              </a:rPr>
              <a:t>março de 2022</a:t>
            </a:r>
          </a:p>
          <a:p>
            <a:r>
              <a:rPr lang="pt-PT" b="1" dirty="0" smtClean="0">
                <a:solidFill>
                  <a:srgbClr val="008080"/>
                </a:solidFill>
              </a:rPr>
              <a:t>2022</a:t>
            </a:r>
            <a:r>
              <a:rPr lang="pt-PT" dirty="0" smtClean="0"/>
              <a:t> – Apresentação pública em todos os Municípios da RIBCA</a:t>
            </a:r>
          </a:p>
          <a:p>
            <a:r>
              <a:rPr lang="pt-PT" b="1" dirty="0" smtClean="0">
                <a:solidFill>
                  <a:srgbClr val="008080"/>
                </a:solidFill>
              </a:rPr>
              <a:t>2022-2024</a:t>
            </a:r>
            <a:r>
              <a:rPr lang="pt-PT" dirty="0" smtClean="0"/>
              <a:t> – Participação em encontros, </a:t>
            </a:r>
            <a:r>
              <a:rPr lang="pt-PT" dirty="0" err="1" smtClean="0"/>
              <a:t>webinares</a:t>
            </a:r>
            <a:r>
              <a:rPr lang="pt-PT" dirty="0" smtClean="0"/>
              <a:t> e partilha de boas práticas</a:t>
            </a:r>
          </a:p>
          <a:p>
            <a:r>
              <a:rPr lang="pt-PT" b="1" dirty="0" smtClean="0">
                <a:solidFill>
                  <a:srgbClr val="008080"/>
                </a:solidFill>
              </a:rPr>
              <a:t>Menção </a:t>
            </a:r>
            <a:r>
              <a:rPr lang="pt-PT" b="1" dirty="0">
                <a:solidFill>
                  <a:srgbClr val="008080"/>
                </a:solidFill>
              </a:rPr>
              <a:t>Honrosa </a:t>
            </a:r>
            <a:r>
              <a:rPr lang="pt-PT" dirty="0"/>
              <a:t>do Prémio de Boas Práticas de </a:t>
            </a:r>
            <a:r>
              <a:rPr lang="pt-PT" dirty="0" smtClean="0"/>
              <a:t>Bibliotecas Públicas Municipais </a:t>
            </a:r>
            <a:r>
              <a:rPr lang="pt-PT" dirty="0"/>
              <a:t>Maria José Moura </a:t>
            </a:r>
            <a:r>
              <a:rPr lang="pt-PT" dirty="0" smtClean="0"/>
              <a:t>2021</a:t>
            </a:r>
          </a:p>
          <a:p>
            <a:r>
              <a:rPr lang="pt-PT" dirty="0" smtClean="0"/>
              <a:t>Integração no </a:t>
            </a:r>
            <a:r>
              <a:rPr lang="pt-PT" b="1" dirty="0" smtClean="0">
                <a:solidFill>
                  <a:srgbClr val="008080"/>
                </a:solidFill>
              </a:rPr>
              <a:t>RNOD </a:t>
            </a:r>
            <a:r>
              <a:rPr lang="pt-PT" b="1" dirty="0">
                <a:solidFill>
                  <a:srgbClr val="008080"/>
                </a:solidFill>
              </a:rPr>
              <a:t>- </a:t>
            </a:r>
            <a:r>
              <a:rPr lang="pt-PT" dirty="0">
                <a:solidFill>
                  <a:srgbClr val="008080"/>
                </a:solidFill>
              </a:rPr>
              <a:t>Registo Nacional de </a:t>
            </a:r>
            <a:r>
              <a:rPr lang="pt-PT" dirty="0" smtClean="0">
                <a:solidFill>
                  <a:srgbClr val="008080"/>
                </a:solidFill>
              </a:rPr>
              <a:t>Objetos Digitais</a:t>
            </a:r>
            <a:r>
              <a:rPr lang="pt-PT" dirty="0" smtClean="0"/>
              <a:t>, agregador </a:t>
            </a:r>
            <a:r>
              <a:rPr lang="pt-PT" dirty="0"/>
              <a:t>de objetos digitais </a:t>
            </a:r>
            <a:r>
              <a:rPr lang="pt-PT" dirty="0" smtClean="0"/>
              <a:t>disponibilizados </a:t>
            </a:r>
            <a:r>
              <a:rPr lang="pt-PT" dirty="0"/>
              <a:t>em rede por entidades portuguesas, que visa a coordenação e difusão desses recursos, a nível nacional e internacional, designadamente através </a:t>
            </a:r>
            <a:r>
              <a:rPr lang="pt-PT" dirty="0" smtClean="0"/>
              <a:t>da </a:t>
            </a:r>
            <a:r>
              <a:rPr lang="pt-PT" dirty="0" smtClean="0">
                <a:solidFill>
                  <a:srgbClr val="008080"/>
                </a:solidFill>
              </a:rPr>
              <a:t>Biblioteca Digita </a:t>
            </a:r>
            <a:r>
              <a:rPr lang="pt-PT" dirty="0" err="1" smtClean="0">
                <a:solidFill>
                  <a:srgbClr val="008080"/>
                </a:solidFill>
              </a:rPr>
              <a:t>Europeana</a:t>
            </a:r>
            <a:r>
              <a:rPr lang="pt-PT" dirty="0" smtClean="0">
                <a:solidFill>
                  <a:srgbClr val="008080"/>
                </a:solidFill>
              </a:rPr>
              <a:t>.</a:t>
            </a:r>
          </a:p>
          <a:p>
            <a:r>
              <a:rPr lang="pt-PT" dirty="0" smtClean="0"/>
              <a:t>Integra o </a:t>
            </a:r>
            <a:r>
              <a:rPr lang="pt-PT" dirty="0"/>
              <a:t>consórcio de instituições culturais e educativas</a:t>
            </a:r>
            <a:r>
              <a:rPr lang="pt-PT" dirty="0">
                <a:solidFill>
                  <a:srgbClr val="008080"/>
                </a:solidFill>
              </a:rPr>
              <a:t> </a:t>
            </a:r>
            <a:r>
              <a:rPr lang="pt-PT" dirty="0" smtClean="0">
                <a:solidFill>
                  <a:srgbClr val="008080"/>
                </a:solidFill>
              </a:rPr>
              <a:t>ROSSIO</a:t>
            </a:r>
            <a:r>
              <a:rPr lang="pt-PT" dirty="0" smtClean="0"/>
              <a:t>, coordenado pela Faculdade </a:t>
            </a:r>
            <a:r>
              <a:rPr lang="pt-PT" dirty="0"/>
              <a:t>de Ciências Sociais e Humanas da Universidade </a:t>
            </a:r>
            <a:r>
              <a:rPr lang="pt-PT" dirty="0" smtClean="0"/>
              <a:t>NOVA </a:t>
            </a:r>
            <a:r>
              <a:rPr lang="pt-PT" dirty="0"/>
              <a:t>de </a:t>
            </a:r>
            <a:r>
              <a:rPr lang="pt-PT" dirty="0" smtClean="0"/>
              <a:t>Lisboa, que disponibiliza </a:t>
            </a:r>
            <a:r>
              <a:rPr lang="pt-PT" dirty="0"/>
              <a:t>um conjunto de fontes e </a:t>
            </a:r>
            <a:r>
              <a:rPr lang="pt-PT" dirty="0" smtClean="0"/>
              <a:t>recursos digitais, </a:t>
            </a:r>
            <a:r>
              <a:rPr lang="pt-PT" dirty="0"/>
              <a:t>representativos da riqueza e da diversidade da história, da sociedade e do património cultural de língua portuguesa. </a:t>
            </a:r>
            <a:endParaRPr lang="pt-PT" dirty="0" smtClean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73556"/>
              </p:ext>
            </p:extLst>
          </p:nvPr>
        </p:nvGraphicFramePr>
        <p:xfrm>
          <a:off x="756465" y="2892670"/>
          <a:ext cx="8071012" cy="345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40000"/>
              </p:ext>
            </p:extLst>
          </p:nvPr>
        </p:nvGraphicFramePr>
        <p:xfrm>
          <a:off x="677335" y="2505808"/>
          <a:ext cx="7956712" cy="392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80550"/>
              </p:ext>
            </p:extLst>
          </p:nvPr>
        </p:nvGraphicFramePr>
        <p:xfrm>
          <a:off x="185321" y="2681654"/>
          <a:ext cx="11816178" cy="3603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354"/>
                <a:gridCol w="391295"/>
                <a:gridCol w="1106354"/>
                <a:gridCol w="391295"/>
                <a:gridCol w="1106354"/>
                <a:gridCol w="391295"/>
                <a:gridCol w="1106354"/>
                <a:gridCol w="391295"/>
                <a:gridCol w="1106354"/>
                <a:gridCol w="391295"/>
                <a:gridCol w="1106354"/>
                <a:gridCol w="391295"/>
                <a:gridCol w="1106354"/>
                <a:gridCol w="308788"/>
                <a:gridCol w="1106354"/>
                <a:gridCol w="308788"/>
              </a:tblGrid>
              <a:tr h="4920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Amares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Barcelos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Braga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Esposende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Terras de Bouro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Vila Verde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effectLst/>
                        </a:rPr>
                        <a:t>Região do Cávado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 smtClean="0">
                          <a:effectLst/>
                        </a:rPr>
                        <a:t>Sá </a:t>
                      </a:r>
                      <a:r>
                        <a:rPr lang="pt-PT" sz="1200" b="1" u="none" strike="noStrike" dirty="0">
                          <a:effectLst/>
                        </a:rPr>
                        <a:t>de Miranda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Portugal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1577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Portugal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2783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Portugal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1343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4919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1003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2017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368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Portugal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417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Alemanha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145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Alemanha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Alemanha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184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Alemanha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481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Irlanda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27256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Irlanda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Estados Unidos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84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Canadá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Finlândia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França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Bélgica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Finlândia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Bélgica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Brasil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>
                          <a:effectLst/>
                        </a:rPr>
                        <a:t>3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Holanda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França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França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Finlândia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3209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Suíça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Reino Unido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7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Espanha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Canadá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Espanha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Finlândia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Brasil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Suíça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Espanha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Espanha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França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Brasil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China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Finlândia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Irlanda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Holanda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Reino Unido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Canadá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  <a:tr h="31313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Bélgica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Espanha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Brasil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Holanda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Canadá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Suíça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Reino Unido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1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3" marR="7293" marT="7293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842986" y="1930400"/>
            <a:ext cx="450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10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país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(29-12-2022)</a:t>
            </a:r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565500"/>
              </p:ext>
            </p:extLst>
          </p:nvPr>
        </p:nvGraphicFramePr>
        <p:xfrm>
          <a:off x="677334" y="2448916"/>
          <a:ext cx="8596668" cy="399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200" b="1" dirty="0"/>
              <a:t>Avaliação de impacto de projetos PADES</a:t>
            </a:r>
            <a:r>
              <a:rPr lang="pt-PT" sz="2200" dirty="0"/>
              <a:t>: </a:t>
            </a:r>
            <a:r>
              <a:rPr lang="pt-PT" sz="2200" b="1" dirty="0"/>
              <a:t>apresentação de resultados</a:t>
            </a:r>
            <a:r>
              <a:rPr lang="pt-PT" dirty="0"/>
              <a:t/>
            </a:r>
            <a:br>
              <a:rPr lang="pt-PT" dirty="0"/>
            </a:br>
            <a:r>
              <a:rPr lang="pt-PT" b="1" dirty="0" err="1"/>
              <a:t>AquaLibri</a:t>
            </a:r>
            <a:r>
              <a:rPr lang="pt-PT" b="1" dirty="0"/>
              <a:t> – Biblioteca Digital do Cávado</a:t>
            </a:r>
            <a:endParaRPr lang="pt-PT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63420"/>
              </p:ext>
            </p:extLst>
          </p:nvPr>
        </p:nvGraphicFramePr>
        <p:xfrm>
          <a:off x="677334" y="2736994"/>
          <a:ext cx="8596668" cy="370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96" y="548054"/>
            <a:ext cx="1378573" cy="12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t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830741-3A7E-4289-A46E-9E1D897D0992}"/>
</file>

<file path=customXml/itemProps2.xml><?xml version="1.0" encoding="utf-8"?>
<ds:datastoreItem xmlns:ds="http://schemas.openxmlformats.org/officeDocument/2006/customXml" ds:itemID="{3DF7B00E-63FD-4C80-9496-FE9770DCDF71}"/>
</file>

<file path=customXml/itemProps3.xml><?xml version="1.0" encoding="utf-8"?>
<ds:datastoreItem xmlns:ds="http://schemas.openxmlformats.org/officeDocument/2006/customXml" ds:itemID="{B589290F-750C-4B5C-91DD-CC80B65CA5F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1816</TotalTime>
  <Words>1373</Words>
  <Application>Microsoft Office PowerPoint</Application>
  <PresentationFormat>Ecrã Panorâmico</PresentationFormat>
  <Paragraphs>596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Aspeto</vt:lpstr>
      <vt:lpstr>III Encontro de Redes Intermunicipais de Bibliotecas Públicas​ Avaliação de impacto de projetos PADES: apresentação de resultados   AquaLibri - Biblioteca Digital do Cávado </vt:lpstr>
      <vt:lpstr>Rede Intermunicipal de Bibliotecas de Leitura Pública do Cávado (RIBCA) Amares . Barcelos . Braga . Esposende . Terras de Bouro . Vila Verde     </vt:lpstr>
      <vt:lpstr>Projeto PADES AquaLibri – Biblioteca Digital do Cávado</vt:lpstr>
      <vt:lpstr>Projeto PADES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Avaliação de impacto de projetos PADES: apresentação de resultados AquaLibri – Biblioteca Digital do Cávado</vt:lpstr>
      <vt:lpstr>Projeto PADES AquaLibri – Biblioteca Digital do Cávado https://aqualibri.cimcavado.pt/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RNBP</dc:title>
  <dc:creator>HP</dc:creator>
  <cp:lastModifiedBy>Biblioteca Amares</cp:lastModifiedBy>
  <cp:revision>94</cp:revision>
  <cp:lastPrinted>2022-06-28T16:09:31Z</cp:lastPrinted>
  <dcterms:created xsi:type="dcterms:W3CDTF">2022-06-27T13:48:03Z</dcterms:created>
  <dcterms:modified xsi:type="dcterms:W3CDTF">2024-11-04T21:39:04Z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0x0101005AFFE7D1D6D0DA468B9685D75D5C716F</vt:lpwstr>
  </property>
</Properties>
</file>