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170">
          <p15:clr>
            <a:srgbClr val="747775"/>
          </p15:clr>
        </p15:guide>
        <p15:guide id="4" orient="horz" pos="115">
          <p15:clr>
            <a:srgbClr val="747775"/>
          </p15:clr>
        </p15:guide>
        <p15:guide id="5" orient="horz" pos="563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AlIUkk9jxOsdS27P+7V95ps8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26" y="150"/>
      </p:cViewPr>
      <p:guideLst>
        <p:guide orient="horz" pos="1620"/>
        <p:guide pos="2880"/>
        <p:guide pos="170"/>
        <p:guide orient="horz" pos="115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0526bf3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0526bf3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0a07b5fc7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10a07b5fc7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0a07b5fc7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0a07b5fc7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19dcd4c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3119dcd4c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119dcd4cc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3119dcd4cc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19dcd4cc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119dcd4cc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19dcd4cc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3119dcd4cc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19dcd4cc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3119dcd4cc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119dcd4cc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g3119dcd4cc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119dcd4cc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3119dcd4ccd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20a21cc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g3120a21cc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10526bf32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10526bf32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10a07b5fc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10a07b5fc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10a07b5fc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10a07b5fc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117aebcdb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117aebcdb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0a07b5fc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0a07b5fc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10a07b5fc7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10a07b5fc7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117aebcdb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117aebcdbf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0a07b5fc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0a07b5fc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10a07b5fc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10a07b5fc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2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3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escsmagazine.escs.ipl.pt/a-facil-2024-e-a-importancia-dos-autores-locais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g310526bf327_0_0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625" y="4626390"/>
            <a:ext cx="3888974" cy="4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g310526bf327_0_0" title="cartaz_boto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000" y="2756275"/>
            <a:ext cx="3586877" cy="202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310526bf327_0_0" title="cartaz_top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274525"/>
            <a:ext cx="3586877" cy="24817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310526bf327_0_0"/>
          <p:cNvSpPr txBox="1"/>
          <p:nvPr/>
        </p:nvSpPr>
        <p:spPr>
          <a:xfrm>
            <a:off x="4188600" y="3343400"/>
            <a:ext cx="504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 Autor Local na Comunidade</a:t>
            </a:r>
            <a:endParaRPr sz="3200" b="1">
              <a:solidFill>
                <a:srgbClr val="AA3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" name="Google Shape;58;g310526bf327_0_0"/>
          <p:cNvCxnSpPr/>
          <p:nvPr/>
        </p:nvCxnSpPr>
        <p:spPr>
          <a:xfrm>
            <a:off x="4813425" y="4550200"/>
            <a:ext cx="3998700" cy="4800"/>
          </a:xfrm>
          <a:prstGeom prst="straightConnector1">
            <a:avLst/>
          </a:prstGeom>
          <a:noFill/>
          <a:ln w="19050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g310526bf327_0_0"/>
          <p:cNvCxnSpPr/>
          <p:nvPr/>
        </p:nvCxnSpPr>
        <p:spPr>
          <a:xfrm>
            <a:off x="4834763" y="3129725"/>
            <a:ext cx="3998700" cy="4800"/>
          </a:xfrm>
          <a:prstGeom prst="straightConnector1">
            <a:avLst/>
          </a:prstGeom>
          <a:noFill/>
          <a:ln w="19050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0" name="Google Shape;60;g310526bf327_0_0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65401" y="309600"/>
            <a:ext cx="3847335" cy="282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0a07b5fc7_0_143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10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31" name="Google Shape;231;g310a07b5fc7_0_143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10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232" name="Google Shape;232;g310a07b5fc7_0_143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10a07b5fc7_0_143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4" name="Google Shape;234;g310a07b5fc7_0_143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5" name="Google Shape;235;g310a07b5fc7_0_143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10a07b5fc7_0_143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237" name="Google Shape;237;g310a07b5fc7_0_143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g310a07b5fc7_0_143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g310a07b5fc7_0_143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0" name="Google Shape;240;g310a07b5fc7_0_143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241" name="Google Shape;241;g310a07b5fc7_0_143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g310a07b5fc7_0_143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 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g310a07b5fc7_0_143"/>
          <p:cNvSpPr txBox="1"/>
          <p:nvPr/>
        </p:nvSpPr>
        <p:spPr>
          <a:xfrm>
            <a:off x="270000" y="889075"/>
            <a:ext cx="7263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20">
                <a:solidFill>
                  <a:schemeClr val="dk2"/>
                </a:solidFill>
              </a:rPr>
              <a:t>A 3ª edição da FACIL aconteceu em Azambuja, 22 a 24 de setembro, 2023.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4" name="Google Shape;244;g310a07b5fc7_0_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228" y="2226026"/>
            <a:ext cx="2974925" cy="198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10a07b5fc7_0_1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36237" y="1212949"/>
            <a:ext cx="3071524" cy="204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310a07b5fc7_0_1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5397" y="2302151"/>
            <a:ext cx="2860708" cy="190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10a07b5fc7_0_15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11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52" name="Google Shape;252;g310a07b5fc7_0_159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11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253" name="Google Shape;253;g310a07b5fc7_0_159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310a07b5fc7_0_159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5" name="Google Shape;255;g310a07b5fc7_0_159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56" name="Google Shape;256;g310a07b5fc7_0_159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310a07b5fc7_0_159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258" name="Google Shape;258;g310a07b5fc7_0_159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9" name="Google Shape;259;g310a07b5fc7_0_159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0" name="Google Shape;260;g310a07b5fc7_0_159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g310a07b5fc7_0_159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262" name="Google Shape;262;g310a07b5fc7_0_159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g310a07b5fc7_0_159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" name="Google Shape;264;g310a07b5fc7_0_159"/>
          <p:cNvSpPr txBox="1"/>
          <p:nvPr/>
        </p:nvSpPr>
        <p:spPr>
          <a:xfrm>
            <a:off x="270000" y="889075"/>
            <a:ext cx="72630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20">
                <a:solidFill>
                  <a:schemeClr val="dk2"/>
                </a:solidFill>
              </a:rPr>
              <a:t>A 4ª edição da FACIL aconteceu em Benavente, 20 a 22 de setembro, 2024.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5" name="Google Shape;265;g310a07b5fc7_0_1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200" y="1307582"/>
            <a:ext cx="2949924" cy="221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310a07b5fc7_0_1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8537" y="2616937"/>
            <a:ext cx="2551849" cy="19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310a07b5fc7_0_1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197363" y="1684505"/>
            <a:ext cx="2949924" cy="2712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19dcd4ccd_0_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3119dcd4ccd_0_0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3119dcd4ccd_0_0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119dcd4ccd_0_0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g3119dcd4ccd_0_0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7" name="Google Shape;277;g3119dcd4ccd_0_0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119dcd4ccd_0_0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9" name="Google Shape;279;g3119dcd4ccd_0_0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0" name="Google Shape;280;g3119dcd4ccd_0_0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g3119dcd4ccd_0_0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g3119dcd4ccd_0_0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283" name="Google Shape;283;g3119dcd4ccd_0_0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3119dcd4ccd_0_0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g3119dcd4ccd_0_0"/>
          <p:cNvSpPr txBox="1"/>
          <p:nvPr/>
        </p:nvSpPr>
        <p:spPr>
          <a:xfrm>
            <a:off x="943700" y="901850"/>
            <a:ext cx="6637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Análise SWOT</a:t>
            </a:r>
            <a:endParaRPr sz="19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3119dcd4ccd_0_0"/>
          <p:cNvSpPr/>
          <p:nvPr/>
        </p:nvSpPr>
        <p:spPr>
          <a:xfrm>
            <a:off x="2111925" y="1909800"/>
            <a:ext cx="2346000" cy="117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Calibri"/>
                <a:ea typeface="Calibri"/>
                <a:cs typeface="Calibri"/>
                <a:sym typeface="Calibri"/>
              </a:rPr>
              <a:t>FORÇAS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3119dcd4ccd_0_0"/>
          <p:cNvSpPr/>
          <p:nvPr/>
        </p:nvSpPr>
        <p:spPr>
          <a:xfrm>
            <a:off x="4572000" y="1909800"/>
            <a:ext cx="2346000" cy="117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Calibri"/>
                <a:ea typeface="Calibri"/>
                <a:cs typeface="Calibri"/>
                <a:sym typeface="Calibri"/>
              </a:rPr>
              <a:t>OPORTUNIDADES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3119dcd4ccd_0_0"/>
          <p:cNvSpPr/>
          <p:nvPr/>
        </p:nvSpPr>
        <p:spPr>
          <a:xfrm>
            <a:off x="2111925" y="3152700"/>
            <a:ext cx="2346000" cy="117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Calibri"/>
                <a:ea typeface="Calibri"/>
                <a:cs typeface="Calibri"/>
                <a:sym typeface="Calibri"/>
              </a:rPr>
              <a:t>FRAQUEZAS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g3119dcd4ccd_0_0"/>
          <p:cNvSpPr/>
          <p:nvPr/>
        </p:nvSpPr>
        <p:spPr>
          <a:xfrm>
            <a:off x="4571988" y="3152700"/>
            <a:ext cx="2346000" cy="1173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Calibri"/>
                <a:ea typeface="Calibri"/>
                <a:cs typeface="Calibri"/>
                <a:sym typeface="Calibri"/>
              </a:rPr>
              <a:t>AMEAÇAS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3119dcd4ccd_0_0"/>
          <p:cNvSpPr/>
          <p:nvPr/>
        </p:nvSpPr>
        <p:spPr>
          <a:xfrm>
            <a:off x="2128250" y="1472225"/>
            <a:ext cx="2329800" cy="367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Fatores Internos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119dcd4ccd_0_0"/>
          <p:cNvSpPr/>
          <p:nvPr/>
        </p:nvSpPr>
        <p:spPr>
          <a:xfrm>
            <a:off x="4580100" y="1464175"/>
            <a:ext cx="2329800" cy="367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Fatores Externos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3119dcd4ccd_0_0"/>
          <p:cNvSpPr/>
          <p:nvPr/>
        </p:nvSpPr>
        <p:spPr>
          <a:xfrm rot="-5400000">
            <a:off x="1183350" y="2268300"/>
            <a:ext cx="1173000" cy="45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Fatores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Positivos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g3119dcd4ccd_0_0"/>
          <p:cNvSpPr/>
          <p:nvPr/>
        </p:nvSpPr>
        <p:spPr>
          <a:xfrm rot="-5400000">
            <a:off x="1183350" y="3511200"/>
            <a:ext cx="1173000" cy="456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Fatores 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latin typeface="Calibri"/>
                <a:ea typeface="Calibri"/>
                <a:cs typeface="Calibri"/>
                <a:sym typeface="Calibri"/>
              </a:rPr>
              <a:t>Negativos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119dcd4ccd_0_24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3119dcd4ccd_0_24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g3119dcd4ccd_0_24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119dcd4ccd_0_24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3119dcd4ccd_0_24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03" name="Google Shape;303;g3119dcd4ccd_0_24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g3119dcd4ccd_0_24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5" name="Google Shape;305;g3119dcd4ccd_0_24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6" name="Google Shape;306;g3119dcd4ccd_0_24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" name="Google Shape;307;g3119dcd4ccd_0_24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g3119dcd4ccd_0_24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309" name="Google Shape;309;g3119dcd4ccd_0_24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g3119dcd4ccd_0_24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g3119dcd4ccd_0_24"/>
          <p:cNvSpPr txBox="1"/>
          <p:nvPr/>
        </p:nvSpPr>
        <p:spPr>
          <a:xfrm>
            <a:off x="1253100" y="1125900"/>
            <a:ext cx="66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Análise SWOT - as questões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3119dcd4ccd_0_24"/>
          <p:cNvSpPr txBox="1"/>
          <p:nvPr/>
        </p:nvSpPr>
        <p:spPr>
          <a:xfrm>
            <a:off x="270000" y="1727550"/>
            <a:ext cx="83895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FORÇAS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 ponto de vista interno, quais são os Pontos Fortes/Qualidades que a atividade FACIL apresenta e que podem e devem ser desenvolvidos?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FRAQUEZAS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 ponto de vista interno, quais são os Pontos Fracos/Fatores que diminuem o sucesso da atividade FACIL e que podem e devem ser superados?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19dcd4ccd_0_4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119dcd4ccd_0_41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g3119dcd4ccd_0_41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3119dcd4ccd_0_41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g3119dcd4ccd_0_41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22" name="Google Shape;322;g3119dcd4ccd_0_41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119dcd4ccd_0_41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4" name="Google Shape;324;g3119dcd4ccd_0_41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5" name="Google Shape;325;g3119dcd4ccd_0_41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6" name="Google Shape;326;g3119dcd4ccd_0_41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g3119dcd4ccd_0_41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328" name="Google Shape;328;g3119dcd4ccd_0_41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g3119dcd4ccd_0_41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 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g3119dcd4ccd_0_41"/>
          <p:cNvSpPr txBox="1"/>
          <p:nvPr/>
        </p:nvSpPr>
        <p:spPr>
          <a:xfrm>
            <a:off x="1253100" y="1125900"/>
            <a:ext cx="66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Análise SWOT - as questões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3119dcd4ccd_0_41"/>
          <p:cNvSpPr txBox="1"/>
          <p:nvPr/>
        </p:nvSpPr>
        <p:spPr>
          <a:xfrm>
            <a:off x="270000" y="1727550"/>
            <a:ext cx="83895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OPORTUNIDADES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 ponto de vista externo, quais são as Oportunidades que a atividade FACIL apresenta e que podem e devem ser exploradas?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AMEAÇAS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 ponto de vista externo, quais são as Ameaças à realização da atividade FACIL, que podem e devem ser neutralizadas?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119dcd4ccd_0_5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119dcd4ccd_0_58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g3119dcd4ccd_0_58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g3119dcd4ccd_0_58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" name="Google Shape;340;g3119dcd4ccd_0_58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1" name="Google Shape;341;g3119dcd4ccd_0_58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119dcd4ccd_0_58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3" name="Google Shape;343;g3119dcd4ccd_0_58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g3119dcd4ccd_0_58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g3119dcd4ccd_0_58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g3119dcd4ccd_0_58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347" name="Google Shape;347;g3119dcd4ccd_0_58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3119dcd4ccd_0_58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g3119dcd4ccd_0_58"/>
          <p:cNvSpPr txBox="1"/>
          <p:nvPr/>
        </p:nvSpPr>
        <p:spPr>
          <a:xfrm>
            <a:off x="270000" y="889075"/>
            <a:ext cx="703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FORÇAS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119dcd4ccd_0_58"/>
          <p:cNvSpPr txBox="1"/>
          <p:nvPr/>
        </p:nvSpPr>
        <p:spPr>
          <a:xfrm>
            <a:off x="362250" y="1207050"/>
            <a:ext cx="80589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Trabalho em rede;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Promoção da gestão de recursos intermunicipais;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Divulgação e contacto directo dos autores locais e suas obras com o público e com as Bibliotecas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Promoção da cultura e da identidade de cada Município;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Oportunidade de parceria com as escolas;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Rotatividade do local de realização de cada FACIL;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Reforço da importância da RIBLT.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19dcd4ccd_0_7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119dcd4ccd_0_75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g3119dcd4ccd_0_75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119dcd4ccd_0_75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g3119dcd4ccd_0_75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0" name="Google Shape;360;g3119dcd4ccd_0_75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3119dcd4ccd_0_75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2" name="Google Shape;362;g3119dcd4ccd_0_75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3" name="Google Shape;363;g3119dcd4ccd_0_75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3119dcd4ccd_0_75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5" name="Google Shape;365;g3119dcd4ccd_0_75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366" name="Google Shape;366;g3119dcd4ccd_0_75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g3119dcd4ccd_0_75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8" name="Google Shape;368;g3119dcd4ccd_0_75"/>
          <p:cNvSpPr txBox="1"/>
          <p:nvPr/>
        </p:nvSpPr>
        <p:spPr>
          <a:xfrm>
            <a:off x="270000" y="894000"/>
            <a:ext cx="703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FRAQUEZAS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119dcd4ccd_0_75"/>
          <p:cNvSpPr txBox="1"/>
          <p:nvPr/>
        </p:nvSpPr>
        <p:spPr>
          <a:xfrm>
            <a:off x="636575" y="1285800"/>
            <a:ext cx="7611600" cy="33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pt-PT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Fraca</a:t>
            </a: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autonomia dos municípios na </a:t>
            </a:r>
            <a:r>
              <a:rPr lang="pt-PT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divulgação do evento (tardia)</a:t>
            </a: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pt-PT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Fraca importância dada pelo poder político</a:t>
            </a: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Fracos recursos digitais, de som e de imagem;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Escassez de recursos humanos;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Repetitividade por ser anual;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Dificuldade na </a:t>
            </a:r>
            <a:r>
              <a:rPr lang="pt-PT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captação de público,</a:t>
            </a: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atividades pouco atrativas 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-"/>
            </a:pPr>
            <a:r>
              <a:rPr lang="pt-PT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Limitação da programação</a:t>
            </a: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aos autores locais;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pt-PT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Data da FACIL</a:t>
            </a: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coincidir com outros eventos municipais;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libri"/>
              <a:buChar char="-"/>
            </a:pPr>
            <a:r>
              <a:rPr lang="pt-PT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Dificuldade de programar as atividades atempadamente.</a:t>
            </a:r>
            <a:endParaRPr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119dcd4ccd_0_92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3119dcd4ccd_0_92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g3119dcd4ccd_0_92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3119dcd4ccd_0_92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g3119dcd4ccd_0_92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79" name="Google Shape;379;g3119dcd4ccd_0_92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119dcd4ccd_0_92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1" name="Google Shape;381;g3119dcd4ccd_0_92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2" name="Google Shape;382;g3119dcd4ccd_0_92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3119dcd4ccd_0_92"/>
          <p:cNvSpPr/>
          <p:nvPr/>
        </p:nvSpPr>
        <p:spPr>
          <a:xfrm>
            <a:off x="270000" y="182100"/>
            <a:ext cx="5867700" cy="572100"/>
          </a:xfrm>
          <a:prstGeom prst="snip1Rect">
            <a:avLst>
              <a:gd name="adj" fmla="val 16667"/>
            </a:avLst>
          </a:prstGeom>
          <a:solidFill>
            <a:srgbClr val="EC691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g3119dcd4ccd_0_92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119dcd4ccd_0_92"/>
          <p:cNvSpPr txBox="1"/>
          <p:nvPr/>
        </p:nvSpPr>
        <p:spPr>
          <a:xfrm>
            <a:off x="270000" y="112200"/>
            <a:ext cx="61791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PT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FACIL</a:t>
            </a:r>
            <a:r>
              <a:rPr lang="pt-PT" sz="2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o autor local na comunidade</a:t>
            </a:r>
            <a:r>
              <a:rPr lang="pt-PT"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2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g3119dcd4ccd_0_92"/>
          <p:cNvSpPr txBox="1"/>
          <p:nvPr/>
        </p:nvSpPr>
        <p:spPr>
          <a:xfrm>
            <a:off x="270000" y="911650"/>
            <a:ext cx="21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OPORTUNIDADES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3119dcd4ccd_0_92"/>
          <p:cNvSpPr txBox="1"/>
          <p:nvPr/>
        </p:nvSpPr>
        <p:spPr>
          <a:xfrm>
            <a:off x="353525" y="1430300"/>
            <a:ext cx="7623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Interesse, visibilidade e disponibilidade dos autores locais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a baixo custo;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Possibilidade de estabelecer </a:t>
            </a: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parcerias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Apresentação de </a:t>
            </a: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espetáculos inovadores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Modernização da apresentação da FACIL e uso de novos recursos digitais;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Promoção do </a:t>
            </a: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turismo cultural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Possibilidade de diversificar </a:t>
            </a: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temas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Provavelmente a única Feira do Autor Loc</a:t>
            </a:r>
            <a:r>
              <a:rPr lang="pt-PT" sz="1800">
                <a:solidFill>
                  <a:schemeClr val="dk2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al a nível nacional.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119dcd4ccd_0_10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3119dcd4ccd_0_109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4" name="Google Shape;394;g3119dcd4ccd_0_109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3119dcd4ccd_0_109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g3119dcd4ccd_0_109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7" name="Google Shape;397;g3119dcd4ccd_0_109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g3119dcd4ccd_0_109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9" name="Google Shape;399;g3119dcd4ccd_0_109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0" name="Google Shape;400;g3119dcd4ccd_0_109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g3119dcd4ccd_0_109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2" name="Google Shape;402;g3119dcd4ccd_0_109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403" name="Google Shape;403;g3119dcd4ccd_0_109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g3119dcd4ccd_0_109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5" name="Google Shape;405;g3119dcd4ccd_0_109"/>
          <p:cNvSpPr txBox="1"/>
          <p:nvPr/>
        </p:nvSpPr>
        <p:spPr>
          <a:xfrm>
            <a:off x="270000" y="894000"/>
            <a:ext cx="703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AMEAÇAS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g3119dcd4ccd_0_109"/>
          <p:cNvSpPr txBox="1"/>
          <p:nvPr/>
        </p:nvSpPr>
        <p:spPr>
          <a:xfrm>
            <a:off x="399675" y="1425600"/>
            <a:ext cx="70371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Desmotivação e desinteresse do </a:t>
            </a: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público 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público reduzido;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Baixos </a:t>
            </a: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orçamentos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Repetitividade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da FACIL;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Indisponibilidade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dos autores locais;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Horário e número de dias do evento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Desvalorização da atividade por parte dos municípios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pt-PT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Vendas reduzidas</a:t>
            </a: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120a21cc70_0_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PT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120a21cc70_0_0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PT" sz="12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g3120a21cc70_0_0" title="roda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3120a21cc70_0_0" title="RIBLT_Logo_Co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5" name="Google Shape;415;g3120a21cc70_0_0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6" name="Google Shape;416;g3120a21cc70_0_0" title="logo_3_encontro_com_data_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000" y="4663225"/>
            <a:ext cx="1841913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120a21cc70_0_0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 Autor Local </a:t>
            </a:r>
            <a:endParaRPr sz="10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PT" sz="10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na Comunidade</a:t>
            </a:r>
            <a:r>
              <a:rPr lang="pt-PT" sz="1000" b="1" i="0" u="none" strike="noStrike" cap="none">
                <a:solidFill>
                  <a:srgbClr val="AA316E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b="1" i="0" u="none" strike="noStrike" cap="none">
              <a:solidFill>
                <a:srgbClr val="AA3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8" name="Google Shape;418;g3120a21cc70_0_0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9" name="Google Shape;419;g3120a21cc70_0_0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g3120a21cc70_0_0" title="logo_faci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g3120a21cc70_0_0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422" name="Google Shape;422;g3120a21cc70_0_0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g3120a21cc70_0_0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pt-PT" sz="25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4" name="Google Shape;424;g3120a21cc70_0_0"/>
          <p:cNvSpPr txBox="1"/>
          <p:nvPr/>
        </p:nvSpPr>
        <p:spPr>
          <a:xfrm>
            <a:off x="2692650" y="1806475"/>
            <a:ext cx="3283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>
                <a:solidFill>
                  <a:schemeClr val="dk2"/>
                </a:solidFill>
              </a:rPr>
              <a:t>Muito obrigado!</a:t>
            </a:r>
            <a:endParaRPr sz="3000" b="1">
              <a:solidFill>
                <a:schemeClr val="dk2"/>
              </a:solidFill>
            </a:endParaRPr>
          </a:p>
        </p:txBody>
      </p:sp>
      <p:sp>
        <p:nvSpPr>
          <p:cNvPr id="425" name="Google Shape;425;g3120a21cc70_0_0"/>
          <p:cNvSpPr txBox="1"/>
          <p:nvPr/>
        </p:nvSpPr>
        <p:spPr>
          <a:xfrm>
            <a:off x="3245025" y="2791050"/>
            <a:ext cx="208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solidFill>
                  <a:srgbClr val="1155CC"/>
                </a:solidFill>
              </a:rPr>
              <a:t>www.riblt.pt</a:t>
            </a:r>
            <a:endParaRPr sz="2400" b="1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0526bf327_0_31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2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66" name="Google Shape;66;g310526bf327_0_31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2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67" name="Google Shape;67;g310526bf327_0_31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g310526bf327_0_31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g310526bf327_0_31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0" name="Google Shape;70;g310526bf327_0_31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310526bf327_0_31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72" name="Google Shape;72;g310526bf327_0_31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g310526bf327_0_31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Google Shape;74;g310526bf327_0_31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" name="Google Shape;75;g310526bf327_0_31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76" name="Google Shape;76;g310526bf327_0_31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g310526bf327_0_31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 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" name="Google Shape;78;g310526bf327_0_31"/>
          <p:cNvSpPr/>
          <p:nvPr/>
        </p:nvSpPr>
        <p:spPr>
          <a:xfrm>
            <a:off x="3521800" y="2657100"/>
            <a:ext cx="1708800" cy="154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9" name="Google Shape;79;g310526bf327_0_31"/>
          <p:cNvSpPr/>
          <p:nvPr/>
        </p:nvSpPr>
        <p:spPr>
          <a:xfrm rot="-2703008">
            <a:off x="3330560" y="1850129"/>
            <a:ext cx="242467" cy="98174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310526bf327_0_31"/>
          <p:cNvSpPr/>
          <p:nvPr/>
        </p:nvSpPr>
        <p:spPr>
          <a:xfrm rot="5860738">
            <a:off x="5664130" y="2828140"/>
            <a:ext cx="242474" cy="98143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10526bf327_0_31"/>
          <p:cNvSpPr/>
          <p:nvPr/>
        </p:nvSpPr>
        <p:spPr>
          <a:xfrm>
            <a:off x="6340225" y="2846425"/>
            <a:ext cx="1827000" cy="1116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4 bibliotecas itinerantes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g310526bf327_0_31"/>
          <p:cNvSpPr/>
          <p:nvPr/>
        </p:nvSpPr>
        <p:spPr>
          <a:xfrm>
            <a:off x="1460900" y="916975"/>
            <a:ext cx="1827000" cy="1116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11 municípios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310526bf327_0_31"/>
          <p:cNvSpPr/>
          <p:nvPr/>
        </p:nvSpPr>
        <p:spPr>
          <a:xfrm rot="2347488">
            <a:off x="5066514" y="1755951"/>
            <a:ext cx="242468" cy="981542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310526bf327_0_31"/>
          <p:cNvSpPr/>
          <p:nvPr/>
        </p:nvSpPr>
        <p:spPr>
          <a:xfrm>
            <a:off x="5371750" y="890450"/>
            <a:ext cx="1827000" cy="1116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14 bibliotecas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310526bf327_0_31"/>
          <p:cNvSpPr/>
          <p:nvPr/>
        </p:nvSpPr>
        <p:spPr>
          <a:xfrm>
            <a:off x="563475" y="2773900"/>
            <a:ext cx="1827000" cy="1116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Calibri"/>
                <a:ea typeface="Calibri"/>
                <a:cs typeface="Calibri"/>
                <a:sym typeface="Calibri"/>
              </a:rPr>
              <a:t>c. 250 mil habitantes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g310526bf327_0_31"/>
          <p:cNvSpPr/>
          <p:nvPr/>
        </p:nvSpPr>
        <p:spPr>
          <a:xfrm rot="-5591498">
            <a:off x="2834911" y="2887619"/>
            <a:ext cx="242476" cy="981337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Google Shape;68;g310526bf327_0_31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8731" y="3190347"/>
            <a:ext cx="1234937" cy="505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10a07b5fc7_0_12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20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431" name="Google Shape;431;g310a07b5fc7_0_125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20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432" name="Google Shape;432;g310a07b5fc7_0_125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310a07b5fc7_0_125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4" name="Google Shape;434;g310a07b5fc7_0_125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5" name="Google Shape;435;g310a07b5fc7_0_125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10a07b5fc7_0_125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437" name="Google Shape;437;g310a07b5fc7_0_125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8" name="Google Shape;438;g310a07b5fc7_0_125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310a07b5fc7_0_125"/>
          <p:cNvSpPr/>
          <p:nvPr/>
        </p:nvSpPr>
        <p:spPr>
          <a:xfrm>
            <a:off x="270000" y="182100"/>
            <a:ext cx="5867700" cy="572100"/>
          </a:xfrm>
          <a:prstGeom prst="snip1Rect">
            <a:avLst>
              <a:gd name="adj" fmla="val 16667"/>
            </a:avLst>
          </a:prstGeom>
          <a:solidFill>
            <a:srgbClr val="EC691F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g310a07b5fc7_0_125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310a07b5fc7_0_125"/>
          <p:cNvSpPr txBox="1"/>
          <p:nvPr/>
        </p:nvSpPr>
        <p:spPr>
          <a:xfrm>
            <a:off x="362250" y="112200"/>
            <a:ext cx="61791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"/>
              </a:spcAft>
              <a:buNone/>
            </a:pPr>
            <a:r>
              <a:rPr lang="pt-PT"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FACIL:</a:t>
            </a:r>
            <a:r>
              <a:rPr lang="pt-PT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 autor local na comunidade</a:t>
            </a:r>
            <a:r>
              <a:rPr lang="pt-PT"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g310a07b5fc7_0_125"/>
          <p:cNvSpPr txBox="1"/>
          <p:nvPr/>
        </p:nvSpPr>
        <p:spPr>
          <a:xfrm>
            <a:off x="682725" y="1146325"/>
            <a:ext cx="63060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Por vezes chega-se mais longe do que se pensa!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310a07b5fc7_0_125"/>
          <p:cNvSpPr txBox="1"/>
          <p:nvPr/>
        </p:nvSpPr>
        <p:spPr>
          <a:xfrm>
            <a:off x="753150" y="3151525"/>
            <a:ext cx="53973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Criam-se redes informais, mas funcionais!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g310a07b5fc7_0_125"/>
          <p:cNvSpPr txBox="1"/>
          <p:nvPr/>
        </p:nvSpPr>
        <p:spPr>
          <a:xfrm>
            <a:off x="270000" y="2034325"/>
            <a:ext cx="83895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A FACIL 2024 e a importância dos autores locais - ESCS Magazine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0a07b5fc7_0_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3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92" name="Google Shape;92;g310a07b5fc7_0_9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3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93" name="Google Shape;93;g310a07b5fc7_0_9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10a07b5fc7_0_9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" name="Google Shape;95;g310a07b5fc7_0_9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6" name="Google Shape;96;g310a07b5fc7_0_9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310a07b5fc7_0_9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98" name="Google Shape;98;g310a07b5fc7_0_9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g310a07b5fc7_0_9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g310a07b5fc7_0_9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g310a07b5fc7_0_9"/>
          <p:cNvGrpSpPr/>
          <p:nvPr/>
        </p:nvGrpSpPr>
        <p:grpSpPr>
          <a:xfrm>
            <a:off x="270000" y="112200"/>
            <a:ext cx="6179100" cy="711900"/>
            <a:chOff x="270000" y="112200"/>
            <a:chExt cx="6179100" cy="711900"/>
          </a:xfrm>
        </p:grpSpPr>
        <p:sp>
          <p:nvSpPr>
            <p:cNvPr id="102" name="Google Shape;102;g310a07b5fc7_0_9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g310a07b5fc7_0_9"/>
            <p:cNvSpPr txBox="1"/>
            <p:nvPr/>
          </p:nvSpPr>
          <p:spPr>
            <a:xfrm>
              <a:off x="27000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g310a07b5fc7_0_9"/>
          <p:cNvSpPr txBox="1"/>
          <p:nvPr/>
        </p:nvSpPr>
        <p:spPr>
          <a:xfrm>
            <a:off x="316638" y="988900"/>
            <a:ext cx="85107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RIBLT oficialmente constituída a 19 de setembro de 2018, mas com reuniões mensais desde 2017.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Para o primeiro Plano de Atividades o grupo quis encontrar um tema em comum para trabalhar e eventualmente criar um projeto em rede.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FFFF"/>
                </a:solidFill>
              </a:rPr>
              <a:t>O que temos em comum?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105" name="Google Shape;105;g310a07b5fc7_0_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3275" y="2515399"/>
            <a:ext cx="2084700" cy="20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10a07b5fc7_0_9"/>
          <p:cNvSpPr/>
          <p:nvPr/>
        </p:nvSpPr>
        <p:spPr>
          <a:xfrm>
            <a:off x="1667700" y="2670200"/>
            <a:ext cx="1535700" cy="890400"/>
          </a:xfrm>
          <a:prstGeom prst="wedgeEllipseCallout">
            <a:avLst>
              <a:gd name="adj1" fmla="val 53686"/>
              <a:gd name="adj2" fmla="val 80006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FFFF"/>
                </a:solidFill>
              </a:rPr>
              <a:t>O que é que todos queremos?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7" name="Google Shape;107;g310a07b5fc7_0_9"/>
          <p:cNvSpPr/>
          <p:nvPr/>
        </p:nvSpPr>
        <p:spPr>
          <a:xfrm>
            <a:off x="5520125" y="2917700"/>
            <a:ext cx="1613100" cy="890400"/>
          </a:xfrm>
          <a:prstGeom prst="wedgeEllipseCallout">
            <a:avLst>
              <a:gd name="adj1" fmla="val -40970"/>
              <a:gd name="adj2" fmla="val 88149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FFFF"/>
                </a:solidFill>
              </a:rPr>
              <a:t>O que temos em comum?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17aebcdbf_0_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4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13" name="Google Shape;113;g3117aebcdbf_0_5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4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114" name="Google Shape;114;g3117aebcdbf_0_5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117aebcdbf_0_5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g3117aebcdbf_0_5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17" name="Google Shape;117;g3117aebcdbf_0_5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117aebcdbf_0_5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119" name="Google Shape;119;g3117aebcdbf_0_5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" name="Google Shape;120;g3117aebcdbf_0_5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g3117aebcdbf_0_5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" name="Google Shape;122;g3117aebcdbf_0_5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123" name="Google Shape;123;g3117aebcdbf_0_5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g3117aebcdbf_0_5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g3117aebcdbf_0_5"/>
          <p:cNvSpPr txBox="1"/>
          <p:nvPr/>
        </p:nvSpPr>
        <p:spPr>
          <a:xfrm>
            <a:off x="182075" y="3010975"/>
            <a:ext cx="8397300" cy="18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Feira do Autor da Comunidade Intermunicipal da Lezíria - FACIL</a:t>
            </a: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Tem como objetivo promover o autor local, o livro e a leitura junto da comunidade da Lezíria do Tejo.</a:t>
            </a: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20">
                <a:solidFill>
                  <a:schemeClr val="dk2"/>
                </a:solidFill>
              </a:rPr>
              <a:t> </a:t>
            </a:r>
            <a:endParaRPr sz="152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117aebcdbf_0_5"/>
          <p:cNvSpPr txBox="1"/>
          <p:nvPr/>
        </p:nvSpPr>
        <p:spPr>
          <a:xfrm>
            <a:off x="270000" y="1001200"/>
            <a:ext cx="4563900" cy="4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Queremos promover os autores locais.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3117aebcdbf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0450" y="1429298"/>
            <a:ext cx="1745875" cy="174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3117aebcdbf_0_5"/>
          <p:cNvSpPr/>
          <p:nvPr/>
        </p:nvSpPr>
        <p:spPr>
          <a:xfrm>
            <a:off x="5150550" y="1073125"/>
            <a:ext cx="1390800" cy="890400"/>
          </a:xfrm>
          <a:prstGeom prst="wedgeEllipseCallout">
            <a:avLst>
              <a:gd name="adj1" fmla="val -48859"/>
              <a:gd name="adj2" fmla="val 74663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FFFF"/>
                </a:solidFill>
              </a:rPr>
              <a:t>Mas como? 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10a07b5fc7_0_79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5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34" name="Google Shape;134;g310a07b5fc7_0_79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5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135" name="Google Shape;135;g310a07b5fc7_0_79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10a07b5fc7_0_79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" name="Google Shape;137;g310a07b5fc7_0_79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8" name="Google Shape;138;g310a07b5fc7_0_79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10a07b5fc7_0_79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140" name="Google Shape;140;g310a07b5fc7_0_79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g310a07b5fc7_0_79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" name="Google Shape;142;g310a07b5fc7_0_79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g310a07b5fc7_0_79"/>
          <p:cNvGrpSpPr/>
          <p:nvPr/>
        </p:nvGrpSpPr>
        <p:grpSpPr>
          <a:xfrm>
            <a:off x="327675" y="177175"/>
            <a:ext cx="6236750" cy="711900"/>
            <a:chOff x="327675" y="177175"/>
            <a:chExt cx="6236750" cy="711900"/>
          </a:xfrm>
        </p:grpSpPr>
        <p:sp>
          <p:nvSpPr>
            <p:cNvPr id="144" name="Google Shape;144;g310a07b5fc7_0_79"/>
            <p:cNvSpPr/>
            <p:nvPr/>
          </p:nvSpPr>
          <p:spPr>
            <a:xfrm>
              <a:off x="327675" y="247075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g310a07b5fc7_0_79"/>
            <p:cNvSpPr txBox="1"/>
            <p:nvPr/>
          </p:nvSpPr>
          <p:spPr>
            <a:xfrm>
              <a:off x="385325" y="177175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g310a07b5fc7_0_79"/>
          <p:cNvSpPr txBox="1"/>
          <p:nvPr/>
        </p:nvSpPr>
        <p:spPr>
          <a:xfrm>
            <a:off x="500475" y="1208875"/>
            <a:ext cx="7892700" cy="2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Esta iniciativa, que anualmente percorre um dos 11 municípios da CIMLT, pretende congregar num único espaço os livros editados pelos autores da região, dando assim oportunidade aos visitantes de conhecerem e adquirirem as obras, e também contactarem com os próprios autores.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Habitualmente, a FACIL conta ainda com sessões de contos, exposições, cinema, animação infantil, ilustração para famílias, workshops, concertos, momentos musicais e street food.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0a07b5fc7_0_3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6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52" name="Google Shape;152;g310a07b5fc7_0_30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6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153" name="Google Shape;153;g310a07b5fc7_0_30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g310a07b5fc7_0_30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10a07b5fc7_0_30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6" name="Google Shape;156;g310a07b5fc7_0_30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310a07b5fc7_0_30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158" name="Google Shape;158;g310a07b5fc7_0_30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9" name="Google Shape;159;g310a07b5fc7_0_30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0" name="Google Shape;160;g310a07b5fc7_0_30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g310a07b5fc7_0_30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162" name="Google Shape;162;g310a07b5fc7_0_30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g310a07b5fc7_0_30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g310a07b5fc7_0_30"/>
          <p:cNvSpPr txBox="1"/>
          <p:nvPr/>
        </p:nvSpPr>
        <p:spPr>
          <a:xfrm>
            <a:off x="382875" y="1292350"/>
            <a:ext cx="7392300" cy="2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Decorre no final de setembro.</a:t>
            </a: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sexta-feira é dedicada às escolas privilegiando as visitas das turmas e a apresentações, e interações dos mais jovens com os autores locais.</a:t>
            </a: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 fim de semana é dedicado aos adultos e às famílias com a feira a decorrer e diversas atividades programadas.</a:t>
            </a:r>
            <a:endParaRPr sz="182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17aebcdbf_0_28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7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70" name="Google Shape;170;g3117aebcdbf_0_28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7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171" name="Google Shape;171;g3117aebcdbf_0_28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3117aebcdbf_0_28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" name="Google Shape;173;g3117aebcdbf_0_28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4" name="Google Shape;174;g3117aebcdbf_0_28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117aebcdbf_0_28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176" name="Google Shape;176;g3117aebcdbf_0_28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g3117aebcdbf_0_28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g3117aebcdbf_0_28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9" name="Google Shape;179;g3117aebcdbf_0_28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180" name="Google Shape;180;g3117aebcdbf_0_28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g3117aebcdbf_0_28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g3117aebcdbf_0_28"/>
          <p:cNvSpPr txBox="1"/>
          <p:nvPr/>
        </p:nvSpPr>
        <p:spPr>
          <a:xfrm>
            <a:off x="270000" y="897038"/>
            <a:ext cx="65217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1ª edição da FACIL aconteceu em Almeirim, 3 a 5 de maio, 2019.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3117aebcdbf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825" y="1434700"/>
            <a:ext cx="3127460" cy="20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117aebcdbf_0_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39450" y="2646750"/>
            <a:ext cx="3584148" cy="183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3117aebcdbf_0_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1825" y="1361750"/>
            <a:ext cx="2945449" cy="195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0a07b5fc7_0_45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8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91" name="Google Shape;191;g310a07b5fc7_0_45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8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192" name="Google Shape;192;g310a07b5fc7_0_45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10a07b5fc7_0_45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g310a07b5fc7_0_45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5" name="Google Shape;195;g310a07b5fc7_0_45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g310a07b5fc7_0_45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197" name="Google Shape;197;g310a07b5fc7_0_45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8" name="Google Shape;198;g310a07b5fc7_0_45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g310a07b5fc7_0_45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g310a07b5fc7_0_45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201" name="Google Shape;201;g310a07b5fc7_0_45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g310a07b5fc7_0_45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g310a07b5fc7_0_45"/>
          <p:cNvSpPr txBox="1"/>
          <p:nvPr/>
        </p:nvSpPr>
        <p:spPr>
          <a:xfrm>
            <a:off x="521275" y="1604350"/>
            <a:ext cx="15216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COVID</a:t>
            </a:r>
            <a:endParaRPr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g310a07b5fc7_0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70425" y="1604350"/>
            <a:ext cx="4454100" cy="24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0a07b5fc7_0_60"/>
          <p:cNvSpPr txBox="1"/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000">
                <a:solidFill>
                  <a:srgbClr val="595959"/>
                </a:solidFill>
              </a:rPr>
              <a:t>9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210" name="Google Shape;210;g310a07b5fc7_0_60"/>
          <p:cNvSpPr txBox="1"/>
          <p:nvPr/>
        </p:nvSpPr>
        <p:spPr>
          <a:xfrm>
            <a:off x="8472900" y="4663225"/>
            <a:ext cx="461100" cy="42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z="1200" b="1">
                <a:solidFill>
                  <a:srgbClr val="AA316E"/>
                </a:solidFill>
              </a:rPr>
              <a:t>9</a:t>
            </a:fld>
            <a:endParaRPr sz="1200" b="1">
              <a:solidFill>
                <a:srgbClr val="AA316E"/>
              </a:solidFill>
            </a:endParaRPr>
          </a:p>
        </p:txBody>
      </p:sp>
      <p:pic>
        <p:nvPicPr>
          <p:cNvPr id="211" name="Google Shape;211;g310a07b5fc7_0_60" title="rodap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7902" y="4680000"/>
            <a:ext cx="3503867" cy="41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10a07b5fc7_0_60" title="RIBLT_Logo_Co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1475" y="4723700"/>
            <a:ext cx="872676" cy="36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3" name="Google Shape;213;g310a07b5fc7_0_60"/>
          <p:cNvCxnSpPr/>
          <p:nvPr/>
        </p:nvCxnSpPr>
        <p:spPr>
          <a:xfrm rot="10800000" flipH="1">
            <a:off x="270000" y="4630825"/>
            <a:ext cx="8886000" cy="399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4" name="Google Shape;214;g310a07b5fc7_0_60" title="logo_3_encontro_com_data_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000" y="4663225"/>
            <a:ext cx="1841915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310a07b5fc7_0_60"/>
          <p:cNvSpPr txBox="1"/>
          <p:nvPr/>
        </p:nvSpPr>
        <p:spPr>
          <a:xfrm>
            <a:off x="7046450" y="4630975"/>
            <a:ext cx="161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O Autor Local </a:t>
            </a:r>
            <a:endParaRPr sz="1000" b="1">
              <a:solidFill>
                <a:srgbClr val="AA316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000" b="1">
                <a:solidFill>
                  <a:srgbClr val="595959"/>
                </a:solidFill>
              </a:rPr>
              <a:t>na Comunidade</a:t>
            </a:r>
            <a:r>
              <a:rPr lang="pt-PT" sz="1000" b="1">
                <a:solidFill>
                  <a:srgbClr val="AA316E"/>
                </a:solidFill>
              </a:rPr>
              <a:t>.</a:t>
            </a:r>
            <a:endParaRPr sz="1200" b="1">
              <a:solidFill>
                <a:srgbClr val="AA316E"/>
              </a:solidFill>
            </a:endParaRPr>
          </a:p>
        </p:txBody>
      </p:sp>
      <p:cxnSp>
        <p:nvCxnSpPr>
          <p:cNvPr id="216" name="Google Shape;216;g310a07b5fc7_0_60"/>
          <p:cNvCxnSpPr/>
          <p:nvPr/>
        </p:nvCxnSpPr>
        <p:spPr>
          <a:xfrm>
            <a:off x="8904850" y="100975"/>
            <a:ext cx="14100" cy="5039400"/>
          </a:xfrm>
          <a:prstGeom prst="straightConnector1">
            <a:avLst/>
          </a:prstGeom>
          <a:noFill/>
          <a:ln w="9525" cap="flat" cmpd="sng">
            <a:solidFill>
              <a:srgbClr val="AA316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g310a07b5fc7_0_60"/>
          <p:cNvSpPr/>
          <p:nvPr/>
        </p:nvSpPr>
        <p:spPr>
          <a:xfrm>
            <a:off x="8882525" y="4589875"/>
            <a:ext cx="81300" cy="73200"/>
          </a:xfrm>
          <a:prstGeom prst="rect">
            <a:avLst/>
          </a:prstGeom>
          <a:solidFill>
            <a:srgbClr val="AA316E"/>
          </a:solidFill>
          <a:ln w="9525" cap="flat" cmpd="sng">
            <a:solidFill>
              <a:srgbClr val="AA316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g310a07b5fc7_0_60" title="logo_facil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86536" y="177175"/>
            <a:ext cx="969564" cy="7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g310a07b5fc7_0_60"/>
          <p:cNvGrpSpPr/>
          <p:nvPr/>
        </p:nvGrpSpPr>
        <p:grpSpPr>
          <a:xfrm>
            <a:off x="270000" y="112200"/>
            <a:ext cx="6271350" cy="711900"/>
            <a:chOff x="270000" y="112200"/>
            <a:chExt cx="6271350" cy="711900"/>
          </a:xfrm>
        </p:grpSpPr>
        <p:sp>
          <p:nvSpPr>
            <p:cNvPr id="220" name="Google Shape;220;g310a07b5fc7_0_60"/>
            <p:cNvSpPr/>
            <p:nvPr/>
          </p:nvSpPr>
          <p:spPr>
            <a:xfrm>
              <a:off x="270000" y="182100"/>
              <a:ext cx="5867700" cy="572100"/>
            </a:xfrm>
            <a:prstGeom prst="snip1Rect">
              <a:avLst>
                <a:gd name="adj" fmla="val 16667"/>
              </a:avLst>
            </a:prstGeom>
            <a:solidFill>
              <a:srgbClr val="EC691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g310a07b5fc7_0_60"/>
            <p:cNvSpPr txBox="1"/>
            <p:nvPr/>
          </p:nvSpPr>
          <p:spPr>
            <a:xfrm>
              <a:off x="362250" y="112200"/>
              <a:ext cx="6179100" cy="71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00"/>
                </a:spcAft>
                <a:buNone/>
              </a:pPr>
              <a:r>
                <a:rPr lang="pt-P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FACIL:</a:t>
              </a:r>
              <a:r>
                <a:rPr lang="pt-PT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o autor local na comunidade</a:t>
              </a:r>
              <a:r>
                <a:rPr lang="pt-PT" sz="322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22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g310a07b5fc7_0_60"/>
          <p:cNvSpPr txBox="1"/>
          <p:nvPr/>
        </p:nvSpPr>
        <p:spPr>
          <a:xfrm>
            <a:off x="270000" y="965850"/>
            <a:ext cx="7263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2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2ª edição da FACIL aconteceu em Alpiarça, 23 e 24 de setembro, 2022.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g310a07b5fc7_0_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0000" y="1708038"/>
            <a:ext cx="2462925" cy="24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10a07b5fc7_0_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52325" y="2062538"/>
            <a:ext cx="3439350" cy="193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310a07b5fc7_0_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44075" y="1811550"/>
            <a:ext cx="2308378" cy="2308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FFE7D1D6D0DA468B9685D75D5C716F" ma:contentTypeVersion="15" ma:contentTypeDescription="Criar um novo documento." ma:contentTypeScope="" ma:versionID="06bea2fc5aa5f08c0546a07e3ae36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2fada2e8f71792d0f674e9c6ecfb1b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e Início do Agendamento" ma:internalName="PublishingStartDate">
      <xsd:simpleType>
        <xsd:restriction base="dms:Unknown"/>
      </xsd:simpleType>
    </xsd:element>
    <xsd:element name="PublishingExpirationDate" ma:index="9" nillable="true" ma:displayName="Data de Fim do Agendamento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AFFCF8C-A0BB-4FE5-94D0-B8B3A60427B8}"/>
</file>

<file path=customXml/itemProps2.xml><?xml version="1.0" encoding="utf-8"?>
<ds:datastoreItem xmlns:ds="http://schemas.openxmlformats.org/officeDocument/2006/customXml" ds:itemID="{75E9C5BA-D226-4BFB-9E0A-5F67A2F4B4D9}"/>
</file>

<file path=customXml/itemProps3.xml><?xml version="1.0" encoding="utf-8"?>
<ds:datastoreItem xmlns:ds="http://schemas.openxmlformats.org/officeDocument/2006/customXml" ds:itemID="{C516F237-079B-4DA7-97AC-2816D835DA3C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990</Words>
  <Application>Microsoft Office PowerPoint</Application>
  <PresentationFormat>Apresentação no Ecrã (16:9)</PresentationFormat>
  <Paragraphs>187</Paragraphs>
  <Slides>20</Slides>
  <Notes>20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3" baseType="lpstr">
      <vt:lpstr>Arial</vt:lpstr>
      <vt:lpstr>Calibri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BM Alpiarca</cp:lastModifiedBy>
  <cp:revision>1</cp:revision>
  <dcterms:modified xsi:type="dcterms:W3CDTF">2024-11-06T17:04:36Z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0x0101005AFFE7D1D6D0DA468B9685D75D5C716F</vt:lpwstr>
  </property>
</Properties>
</file>