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svg" ContentType="image/sv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80" r:id="rId7"/>
    <p:sldId id="279" r:id="rId8"/>
    <p:sldId id="267" r:id="rId9"/>
    <p:sldId id="264" r:id="rId10"/>
    <p:sldId id="274" r:id="rId11"/>
    <p:sldId id="278" r:id="rId12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4E1FA0-1083-4FA0-8DF7-AEADB1E48AC8}" v="24" dt="2024-10-31T17:40:23.3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AEFF7"/>
          </a:solidFill>
        </a:fill>
      </a:tcStyle>
    </a:wholeTbl>
    <a:band1H>
      <a:tcStyle>
        <a:tcBdr/>
        <a:fill>
          <a:solidFill>
            <a:srgbClr val="D2DEEF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2DEEF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B9BD5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B9BD5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5B9BD5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5B9BD5"/>
          </a:solidFill>
        </a:fill>
      </a:tcStyle>
    </a:firstRow>
  </a:tblStyle>
  <a:tblStyle styleId="{5940675A-B579-460E-94D1-54222C63F5D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-19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444B64-0D37-480E-9DBA-AAFD8FB627A3}" type="datetimeFigureOut">
              <a:rPr lang="pt-PT" smtClean="0"/>
              <a:pPr/>
              <a:t>05/11/2024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52348F-E4DF-4E02-901C-7836375E4AD7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106232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Os investimentos do PRR foram propostas ao nível do Plano de Atividades a médio prazo em 2021. Os investimentos iniciaram-se em 2023 e estarão concluídos em 2024.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52348F-E4DF-4E02-901C-7836375E4AD7}" type="slidenum">
              <a:rPr lang="pt-PT" smtClean="0"/>
              <a:pPr/>
              <a:t>6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439116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3C6A66-88D7-93C0-8D91-1B7D0F6C926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GB"/>
              <a:t>Click to edit Master title style</a:t>
            </a:r>
            <a:endParaRPr lang="pt-PT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EFABB1E-7698-226B-19DA-4393241AAED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GB"/>
              <a:t>Click to edit Master subtitle style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40DD2AA-7E81-04CA-E0A0-1BC53491038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6F8294-9400-4604-8520-7BB9D7319AD1}" type="datetime1">
              <a:rPr lang="pt-PT"/>
              <a:pPr lvl="0"/>
              <a:t>05/11/2024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6134E57-AF16-21FE-5029-AA7FB88EAD4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F60372E-7EB5-8FBC-19C4-F0BC227EFB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646DBDF-0F26-479F-ACD0-30821D3ABBD1}" type="slidenum">
              <a:rPr/>
              <a:pPr lvl="0"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368787039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AB8BF5-927B-1679-6168-8D53DDF52D0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edit Master title style</a:t>
            </a:r>
            <a:endParaRPr lang="pt-PT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31BBF59-47DE-79AE-391B-4B55A6DF7A9B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0EAD00-69E3-3256-9579-0CA5CA6AB11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490FF8D-9958-4379-B5C6-C1280C829D92}" type="datetime1">
              <a:rPr lang="pt-PT"/>
              <a:pPr lvl="0"/>
              <a:t>05/11/2024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A5AFF07-10F3-A9DB-E1EE-C514D62567A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A0633EC-5E2A-D9DD-D4AC-E7B6BB2EE7D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CBC76E-333A-464A-94A0-32F57F0D55A2}" type="slidenum">
              <a:rPr/>
              <a:pPr lvl="0"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3683661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4E9DD6B-97C8-B5BF-36D2-3C228EA9690D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GB"/>
              <a:t>Click to edit Master title style</a:t>
            </a:r>
            <a:endParaRPr lang="pt-PT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CC377CD-6EAC-745A-C6A6-D1E22B7E148F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1FA7E62-2917-26E0-EA57-2E0F25DA2CB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F66FEF8-D005-4B02-93AD-BFE6230A2999}" type="datetime1">
              <a:rPr lang="pt-PT"/>
              <a:pPr lvl="0"/>
              <a:t>05/11/2024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61DB846-A90B-F050-E8C8-F7230BEA337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8582D7B-61FB-B053-9C0C-4292701E247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CF28642-6A34-4CE9-B4F4-2A2F9AA5D1D0}" type="slidenum">
              <a:rPr/>
              <a:pPr lvl="0"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223672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63D79C-5EE2-C6B8-08FA-6FE6660A1CE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F49B91B-4E40-AAA1-5DEE-39E4721249C0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3C7C9BC-74BD-247F-A75A-B30A00209A1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657F361-7976-47FB-910C-0F81ED9D1B10}" type="datetime1">
              <a:rPr lang="pt-PT"/>
              <a:pPr lvl="0"/>
              <a:t>05/11/2024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4EE5D29-05FB-5581-7548-C8FBF46F9F2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F6C8076-A500-7C45-37E2-19B86543EC9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0B12EF6-0226-4522-BA29-B46152CAE7DF}" type="slidenum">
              <a:rPr/>
              <a:pPr lvl="0"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50814716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B07B97-8D5C-43B9-4C15-6005AB863E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GB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C07B396-0723-0D62-6362-E35C9DEC6EE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767676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85228E6-9F00-5173-FC83-3437ED6FDCD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AE073F6-C927-4117-951B-4C695D0D0549}" type="datetime1">
              <a:rPr lang="pt-PT"/>
              <a:pPr lvl="0"/>
              <a:t>05/11/2024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F10E373-0AC0-CDB0-8D2C-4AE70472FDB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C72456F-2E91-235E-BA36-06B03B6586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695FD7F-DE10-42CC-B2AF-9D2DC12CF7A4}" type="slidenum">
              <a:rPr/>
              <a:pPr lvl="0"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4113125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870C45-D046-EDCE-4D35-B6580E7FBE8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1B5BEF1-6FE8-F4CE-B3E0-716119D3B23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pt-PT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A9347BC-0E60-65C3-D758-D8CD258D0F8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pt-PT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681A56F-B417-6A66-EC8A-5A830062C5F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8A3E76B-8FE5-4AE7-B8A4-0AB1EC5B2E59}" type="datetime1">
              <a:rPr lang="pt-PT"/>
              <a:pPr lvl="0"/>
              <a:t>05/11/2024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E4CFBF4-7719-F901-C252-9605CA1822E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1BD14D6-7967-7675-7600-1DD2213292D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7513713-BBC4-4C0F-8106-5F27A3C0AC72}" type="slidenum">
              <a:rPr/>
              <a:pPr lvl="0"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755055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3AAA80-36FB-F713-8135-7C5066C9EC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77C1B20-3FD9-A2D1-ECE2-2761DD7803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3F66072-4E22-9F35-EC45-737BC090179C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pt-PT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BFFEA0F-3F94-EB55-F0C6-23B608F07E04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E5CCC1C-6E36-9AD5-03A8-8306A2D2A520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pt-PT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0668790-1E18-8E48-9C74-FFD2558DDBE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5F4D74-E3BF-4724-92E8-8A07B91C74F3}" type="datetime1">
              <a:rPr lang="pt-PT"/>
              <a:pPr lvl="0"/>
              <a:t>05/11/2024</a:t>
            </a:fld>
            <a:endParaRPr lang="pt-PT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9BB0DD7-E70B-9AC6-5E5B-005F2A3C9B1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PT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B6F3624-FEF6-16A0-FEF4-425202324D0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D4227DC-2272-4BBB-8771-C0B2BE49B26F}" type="slidenum">
              <a:rPr/>
              <a:pPr lvl="0"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837954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1A1545-F6F2-2A98-A66A-63A5A6E4361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edit Master title style</a:t>
            </a:r>
            <a:endParaRPr lang="pt-PT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C922F2A-6736-6FD9-7A8E-6C8876A3D3D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9C572C-EFAD-4261-869E-A96B779CE864}" type="datetime1">
              <a:rPr lang="pt-PT"/>
              <a:pPr lvl="0"/>
              <a:t>05/11/2024</a:t>
            </a:fld>
            <a:endParaRPr lang="pt-PT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1BFEE3F-331E-2FC9-4961-4210316B880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13336F8-FEF4-738B-96DC-046F2BF3623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3B1FF-796A-41E3-A1FF-7E612A87FD30}" type="slidenum">
              <a:rPr/>
              <a:pPr lvl="0"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828945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D595E4F-A28E-F09B-3785-9FD4F0FA96F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FE0CC7-A1E0-4FD0-B5CF-72C35B9A36A2}" type="datetime1">
              <a:rPr lang="pt-PT"/>
              <a:pPr lvl="0"/>
              <a:t>05/11/2024</a:t>
            </a:fld>
            <a:endParaRPr lang="pt-PT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2D4A242-5B87-50F7-60FF-FD036FED487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PT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AF7BAEA-EFE3-66DD-8810-F8F5DA6A28F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C122F39-F08D-467D-8E4F-62A562D38A38}" type="slidenum">
              <a:rPr/>
              <a:pPr lvl="0"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377356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2638E7-94F9-82A8-E7D5-53F83B9494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GB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E0B47F8-0D02-D401-E16E-1425A506234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85D2D2F-FB23-6E41-0434-9968B941A0B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D8E9E01-7ACE-9DA2-38C2-8D0A25B3EEE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839D60F-4892-4E57-9D33-51091CBF27A8}" type="datetime1">
              <a:rPr lang="pt-PT"/>
              <a:pPr lvl="0"/>
              <a:t>05/11/2024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9D9176A-6B70-094A-7DE9-732C236A04D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041D755-76D0-E8C8-841E-39E04520F65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36505FA-6C10-44C5-A4ED-49FF6BAE67CB}" type="slidenum">
              <a:rPr/>
              <a:pPr lvl="0"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12835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019A1B-B1F2-0AE1-F4BD-DF2C6B4312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GB"/>
              <a:t>Click to edit Master title style</a:t>
            </a:r>
            <a:endParaRPr lang="pt-PT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C101E84-0A8C-E10A-9FE7-4366830A3FF8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pt-PT" sz="3200"/>
            </a:lvl1pPr>
          </a:lstStyle>
          <a:p>
            <a:pPr lvl="0"/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B5F3F6B-36FA-3061-FAF7-021CD31C162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DC9E867-F29D-818F-3489-5F0FA94BE3A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2CD4FDF-4903-4A64-8176-4C8E8C6C7235}" type="datetime1">
              <a:rPr lang="pt-PT"/>
              <a:pPr lvl="0"/>
              <a:t>05/11/2024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5F38F71-9C22-E9D6-99FF-1C42C5B7FFA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A917B66-2BAB-4BBB-0512-0FF90ACAADF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3268C-F0FC-4886-A2AA-E23FE51BD0FE}" type="slidenum">
              <a:rPr/>
              <a:pPr lvl="0"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16163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C2A28B3-A635-9BE4-458E-C52081D31F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GB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1BF355C-4E32-954A-4411-3E37167034D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BB90A61-02DF-DB43-CFAF-8C915C51ECCB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PT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fld id="{63B5D3A0-DC8D-492F-93DF-D13EA8307868}" type="datetime1">
              <a:rPr lang="pt-PT"/>
              <a:pPr lvl="0"/>
              <a:t>05/11/2024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894D398-E1F4-58C1-CCD5-A195E8109905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PT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1ABA56-C2DC-A474-7300-F77EB3B3F60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PT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fld id="{1E00087F-3272-4FE4-B277-79C4C078D87C}" type="slidenum">
              <a:rPr/>
              <a:pPr lvl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81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GB" sz="4400" b="0" i="0" u="none" strike="noStrike" kern="1200" cap="none" spc="0" baseline="0">
          <a:solidFill>
            <a:srgbClr val="000000"/>
          </a:solidFill>
          <a:uFillTx/>
          <a:latin typeface="Aptos Display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GB" sz="2800" b="0" i="0" u="none" strike="noStrike" kern="1200" cap="none" spc="0" baseline="0">
          <a:solidFill>
            <a:srgbClr val="000000"/>
          </a:solidFill>
          <a:uFillTx/>
          <a:latin typeface="Aptos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GB" sz="2400" b="0" i="0" u="none" strike="noStrike" kern="1200" cap="none" spc="0" baseline="0">
          <a:solidFill>
            <a:srgbClr val="000000"/>
          </a:solidFill>
          <a:uFillTx/>
          <a:latin typeface="Aptos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GB" sz="2000" b="0" i="0" u="none" strike="noStrike" kern="1200" cap="none" spc="0" baseline="0">
          <a:solidFill>
            <a:srgbClr val="000000"/>
          </a:solidFill>
          <a:uFillTx/>
          <a:latin typeface="Aptos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GB" sz="1800" b="0" i="0" u="none" strike="noStrike" kern="1200" cap="none" spc="0" baseline="0">
          <a:solidFill>
            <a:srgbClr val="000000"/>
          </a:solidFill>
          <a:uFillTx/>
          <a:latin typeface="Aptos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GB" sz="1800" b="0" i="0" u="none" strike="noStrike" kern="1200" cap="none" spc="0" baseline="0">
          <a:solidFill>
            <a:srgbClr val="000000"/>
          </a:solidFill>
          <a:uFillTx/>
          <a:latin typeface="Apto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5.sv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6A4E50-7F84-BAB9-1CF8-8AE69B0E065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2051061"/>
            <a:ext cx="9144000" cy="1580575"/>
          </a:xfrm>
        </p:spPr>
        <p:txBody>
          <a:bodyPr>
            <a:noAutofit/>
          </a:bodyPr>
          <a:lstStyle/>
          <a:p>
            <a:pPr lvl="0"/>
            <a:r>
              <a:rPr lang="pt-PT" sz="3600" b="1" dirty="0">
                <a:latin typeface="Arial" panose="020B0604020202020204" pitchFamily="34" charset="0"/>
                <a:cs typeface="Arial" panose="020B0604020202020204" pitchFamily="34" charset="0"/>
              </a:rPr>
              <a:t>Balanço do trabalho em rede: as primeiras cinco redes intermunicipais com acordo de cooperação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4FB1086-E9AC-E4FD-A060-EF69F8B193C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01260" y="3996715"/>
            <a:ext cx="9144000" cy="416595"/>
          </a:xfrm>
        </p:spPr>
        <p:txBody>
          <a:bodyPr/>
          <a:lstStyle/>
          <a:p>
            <a:pPr lvl="0">
              <a:lnSpc>
                <a:spcPct val="80000"/>
              </a:lnSpc>
            </a:pP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Impacto do Plano de Atividades para a definição de estratégia na rede</a:t>
            </a:r>
          </a:p>
        </p:txBody>
      </p:sp>
      <p:pic>
        <p:nvPicPr>
          <p:cNvPr id="5" name="Picture 4" descr="A group of colorful objects on a black background&#10;&#10;Description automatically generated">
            <a:extLst>
              <a:ext uri="{FF2B5EF4-FFF2-40B4-BE49-F238E27FC236}">
                <a16:creationId xmlns="" xmlns:a16="http://schemas.microsoft.com/office/drawing/2014/main" id="{DE27682E-A61E-3425-7A5E-03159588E0E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t="25699" b="25363"/>
          <a:stretch>
            <a:fillRect/>
          </a:stretch>
        </p:blipFill>
        <p:spPr>
          <a:xfrm>
            <a:off x="2590264" y="5300596"/>
            <a:ext cx="1755501" cy="60775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D760B06E-3772-9E45-2215-FA95C723067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63254" t="9185" r="8329" b="17752"/>
          <a:stretch>
            <a:fillRect/>
          </a:stretch>
        </p:blipFill>
        <p:spPr>
          <a:xfrm>
            <a:off x="6634709" y="5171336"/>
            <a:ext cx="684684" cy="67694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7" descr="A white and blue logo&#10;&#10;Description automatically generated">
            <a:extLst>
              <a:ext uri="{FF2B5EF4-FFF2-40B4-BE49-F238E27FC236}">
                <a16:creationId xmlns="" xmlns:a16="http://schemas.microsoft.com/office/drawing/2014/main" id="{E0FCD707-24A2-5E3B-CED9-654681801FD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18568" y="5205928"/>
            <a:ext cx="1083829" cy="70242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4" descr="RNBP | Lisbon">
            <a:extLst>
              <a:ext uri="{FF2B5EF4-FFF2-40B4-BE49-F238E27FC236}">
                <a16:creationId xmlns="" xmlns:a16="http://schemas.microsoft.com/office/drawing/2014/main" id="{66467F23-0AAE-9E84-5916-AE03DA4A4B3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431143" y="5157602"/>
            <a:ext cx="802047" cy="80605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2" name="Rectangle 1">
            <a:extLst>
              <a:ext uri="{FF2B5EF4-FFF2-40B4-BE49-F238E27FC236}">
                <a16:creationId xmlns="" xmlns:a16="http://schemas.microsoft.com/office/drawing/2014/main" id="{90A4F2DC-D75B-16E2-8ED0-4ED8A8F2E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143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900" b="0" i="0" u="none" strike="noStrike" cap="none" normalizeH="0" baseline="0">
                <a:ln>
                  <a:noFill/>
                </a:ln>
                <a:solidFill>
                  <a:srgbClr val="444444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kumimoji="0" lang="pt-PT" altLang="pt-PT" sz="900" b="0" i="0" u="none" strike="noStrike" cap="none" normalizeH="0" baseline="0">
                <a:ln>
                  <a:noFill/>
                </a:ln>
                <a:solidFill>
                  <a:srgbClr val="444444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kumimoji="0" lang="pt-PT" altLang="pt-PT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="" xmlns:a16="http://schemas.microsoft.com/office/drawing/2014/main" id="{EFB3985C-0D7C-0C08-A319-7985DB2E1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143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900" b="0" i="0" u="none" strike="noStrike" cap="none" normalizeH="0" baseline="0">
                <a:ln>
                  <a:noFill/>
                </a:ln>
                <a:solidFill>
                  <a:srgbClr val="444444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kumimoji="0" lang="pt-PT" altLang="pt-PT" sz="900" b="0" i="0" u="none" strike="noStrike" cap="none" normalizeH="0" baseline="0">
                <a:ln>
                  <a:noFill/>
                </a:ln>
                <a:solidFill>
                  <a:srgbClr val="444444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kumimoji="0" lang="pt-PT" altLang="pt-PT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873C427-7DAA-99FA-A4A9-69271F9FA0D9}"/>
              </a:ext>
            </a:extLst>
          </p:cNvPr>
          <p:cNvSpPr txBox="1"/>
          <p:nvPr/>
        </p:nvSpPr>
        <p:spPr>
          <a:xfrm>
            <a:off x="2590264" y="808187"/>
            <a:ext cx="70114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b="1" i="0" dirty="0">
                <a:solidFill>
                  <a:srgbClr val="444444"/>
                </a:solidFill>
                <a:effectLst/>
                <a:latin typeface="Segoe UI" panose="020B0502040204020203" pitchFamily="34" charset="0"/>
              </a:rPr>
              <a:t>3º Encontro de Redes Intermunicipais de Bibliotecas Públicas</a:t>
            </a:r>
            <a:endParaRPr lang="pt-PT" b="1" dirty="0"/>
          </a:p>
        </p:txBody>
      </p:sp>
      <p:sp>
        <p:nvSpPr>
          <p:cNvPr id="20" name="Subtitle 2">
            <a:extLst>
              <a:ext uri="{FF2B5EF4-FFF2-40B4-BE49-F238E27FC236}">
                <a16:creationId xmlns="" xmlns:a16="http://schemas.microsoft.com/office/drawing/2014/main" id="{C3B934F4-C365-35A8-E1A1-ED42AF6F470A}"/>
              </a:ext>
            </a:extLst>
          </p:cNvPr>
          <p:cNvSpPr txBox="1">
            <a:spLocks/>
          </p:cNvSpPr>
          <p:nvPr/>
        </p:nvSpPr>
        <p:spPr>
          <a:xfrm>
            <a:off x="1501260" y="1338239"/>
            <a:ext cx="9144000" cy="416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rmAutofit/>
          </a:bodyPr>
          <a:lstStyle>
            <a:lvl1pPr marL="0" marR="0" lvl="0" indent="0" algn="ctr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None/>
              <a:tabLst/>
              <a:defRPr lang="en-GB" sz="2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GB" sz="2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GB" sz="20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pt-PT" sz="1200" b="1" dirty="0">
                <a:latin typeface="Arial" panose="020B0604020202020204" pitchFamily="34" charset="0"/>
                <a:cs typeface="Arial" panose="020B0604020202020204" pitchFamily="34" charset="0"/>
              </a:rPr>
              <a:t>6 de Novembro de 2024 | Centro Cultural e de Congressos das Caldas da Rainha</a:t>
            </a:r>
          </a:p>
        </p:txBody>
      </p:sp>
      <p:pic>
        <p:nvPicPr>
          <p:cNvPr id="14" name="Imagem 13" descr="DGLAB_logo rnbp 202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82753" y="4978495"/>
            <a:ext cx="1524000" cy="8096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874F2E-2A53-1F49-3223-EB3549000C1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Rede Intermunicipal de Bibliotecas da Região de Coimbra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8D47367-F179-3FAB-DC1B-4030B5CA460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2003541"/>
            <a:ext cx="10756901" cy="435133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Criada em 2017, em parceria com a Direção-Geral do Livro, Bibliotecas e Arquivo, esta Rede engloba as bibliotecas municipais dos 19 concelhos que compõem a CIM Região de Coimbra.</a:t>
            </a:r>
          </a:p>
          <a:p>
            <a:pPr marL="0" lvl="0" indent="0">
              <a:buNone/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Todas as ações da RIB-RC constam do Plano de Atividades e de Prestação de Contas da CIM Região de Coimbra, sendo aprovadas pelos órgãos deliberativos: Conselho Intermunicipal e pela Assembleia Intermunicipal anualmente.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="" xmlns:a16="http://schemas.microsoft.com/office/drawing/2014/main" id="{0A7AA9A9-79F8-6FE6-1D5C-CC351537AB6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3253" t="11992" r="21748" b="10971"/>
          <a:stretch>
            <a:fillRect/>
          </a:stretch>
        </p:blipFill>
        <p:spPr>
          <a:xfrm>
            <a:off x="981078" y="3595082"/>
            <a:ext cx="5962646" cy="28287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10">
            <a:extLst>
              <a:ext uri="{FF2B5EF4-FFF2-40B4-BE49-F238E27FC236}">
                <a16:creationId xmlns="" xmlns:a16="http://schemas.microsoft.com/office/drawing/2014/main" id="{BACC0FD5-7C0B-F00E-FBC6-6EE63AD5CC3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204054" y="3664083"/>
            <a:ext cx="3803684" cy="269079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407910"/>
            <a:ext cx="7199849" cy="3475620"/>
          </a:xfrm>
          <a:custGeom>
            <a:avLst/>
            <a:gdLst/>
            <a:ahLst/>
            <a:cxnLst/>
            <a:rect l="l" t="t" r="r" b="b"/>
            <a:pathLst>
              <a:path w="13536320" h="6580156">
                <a:moveTo>
                  <a:pt x="0" y="0"/>
                </a:moveTo>
                <a:lnTo>
                  <a:pt x="13536320" y="0"/>
                </a:lnTo>
                <a:lnTo>
                  <a:pt x="13536320" y="6580155"/>
                </a:lnTo>
                <a:lnTo>
                  <a:pt x="0" y="6580155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pt-PT" sz="1200"/>
          </a:p>
        </p:txBody>
      </p:sp>
      <p:sp>
        <p:nvSpPr>
          <p:cNvPr id="12" name="TextBox 12"/>
          <p:cNvSpPr txBox="1"/>
          <p:nvPr/>
        </p:nvSpPr>
        <p:spPr>
          <a:xfrm>
            <a:off x="354404" y="1729700"/>
            <a:ext cx="7556770" cy="1641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73"/>
              </a:lnSpc>
              <a:spcBef>
                <a:spcPct val="0"/>
              </a:spcBef>
            </a:pPr>
            <a:r>
              <a:rPr lang="en-US" sz="2200" dirty="0">
                <a:latin typeface="Arial" pitchFamily="34" charset="0"/>
                <a:ea typeface="Muli Bold"/>
                <a:cs typeface="Arial" pitchFamily="34" charset="0"/>
                <a:sym typeface="Muli Bold"/>
              </a:rPr>
              <a:t>Hora do </a:t>
            </a:r>
            <a:r>
              <a:rPr lang="en-US" sz="2200" dirty="0" err="1">
                <a:latin typeface="Arial" pitchFamily="34" charset="0"/>
                <a:ea typeface="Muli Bold"/>
                <a:cs typeface="Arial" pitchFamily="34" charset="0"/>
                <a:sym typeface="Muli Bold"/>
              </a:rPr>
              <a:t>conto</a:t>
            </a:r>
            <a:r>
              <a:rPr lang="en-US" sz="2200" dirty="0">
                <a:latin typeface="Arial" pitchFamily="34" charset="0"/>
                <a:ea typeface="Muli Bold"/>
                <a:cs typeface="Arial" pitchFamily="34" charset="0"/>
                <a:sym typeface="Muli Bold"/>
              </a:rPr>
              <a:t> e </a:t>
            </a:r>
            <a:r>
              <a:rPr lang="en-US" sz="2200" dirty="0" err="1">
                <a:latin typeface="Arial" pitchFamily="34" charset="0"/>
                <a:ea typeface="Muli Bold"/>
                <a:cs typeface="Arial" pitchFamily="34" charset="0"/>
                <a:sym typeface="Muli Bold"/>
              </a:rPr>
              <a:t>mediação</a:t>
            </a:r>
            <a:r>
              <a:rPr lang="en-US" sz="2200" dirty="0">
                <a:latin typeface="Arial" pitchFamily="34" charset="0"/>
                <a:ea typeface="Muli Bold"/>
                <a:cs typeface="Arial" pitchFamily="34" charset="0"/>
                <a:sym typeface="Muli Bold"/>
              </a:rPr>
              <a:t> de </a:t>
            </a:r>
            <a:r>
              <a:rPr lang="en-US" sz="2200" dirty="0" err="1">
                <a:latin typeface="Arial" pitchFamily="34" charset="0"/>
                <a:ea typeface="Muli Bold"/>
                <a:cs typeface="Arial" pitchFamily="34" charset="0"/>
                <a:sym typeface="Muli Bold"/>
              </a:rPr>
              <a:t>leitura</a:t>
            </a:r>
            <a:r>
              <a:rPr lang="en-US" sz="2200" dirty="0">
                <a:latin typeface="Arial" pitchFamily="34" charset="0"/>
                <a:ea typeface="Muli Bold"/>
                <a:cs typeface="Arial" pitchFamily="34" charset="0"/>
                <a:sym typeface="Muli Bold"/>
              </a:rPr>
              <a:t> </a:t>
            </a:r>
            <a:r>
              <a:rPr lang="en-US" sz="2200" dirty="0" smtClean="0">
                <a:latin typeface="Arial" pitchFamily="34" charset="0"/>
                <a:ea typeface="Muli Bold"/>
                <a:cs typeface="Arial" pitchFamily="34" charset="0"/>
                <a:sym typeface="Muli Bold"/>
              </a:rPr>
              <a:t>e do </a:t>
            </a:r>
            <a:r>
              <a:rPr lang="en-US" sz="2200" dirty="0" err="1" smtClean="0">
                <a:latin typeface="Arial" pitchFamily="34" charset="0"/>
                <a:ea typeface="Muli Bold"/>
                <a:cs typeface="Arial" pitchFamily="34" charset="0"/>
                <a:sym typeface="Muli Bold"/>
              </a:rPr>
              <a:t>livro</a:t>
            </a:r>
            <a:endParaRPr lang="en-US" sz="2200" dirty="0" smtClean="0">
              <a:latin typeface="Arial" pitchFamily="34" charset="0"/>
              <a:ea typeface="Muli Bold"/>
              <a:cs typeface="Arial" pitchFamily="34" charset="0"/>
              <a:sym typeface="Muli Bold"/>
            </a:endParaRPr>
          </a:p>
          <a:p>
            <a:pPr>
              <a:lnSpc>
                <a:spcPts val="3173"/>
              </a:lnSpc>
              <a:spcBef>
                <a:spcPct val="0"/>
              </a:spcBef>
            </a:pPr>
            <a:r>
              <a:rPr lang="en-US" sz="2200" dirty="0" smtClean="0">
                <a:latin typeface="Arial" pitchFamily="34" charset="0"/>
                <a:ea typeface="Muli Bold"/>
                <a:cs typeface="Arial" pitchFamily="34" charset="0"/>
                <a:sym typeface="Muli Bold"/>
              </a:rPr>
              <a:t> </a:t>
            </a:r>
            <a:r>
              <a:rPr lang="en-US" sz="2200" dirty="0">
                <a:latin typeface="Arial" pitchFamily="34" charset="0"/>
                <a:ea typeface="Muli Bold"/>
                <a:cs typeface="Arial" pitchFamily="34" charset="0"/>
                <a:sym typeface="Muli Bold"/>
              </a:rPr>
              <a:t>“</a:t>
            </a:r>
            <a:r>
              <a:rPr lang="en-US" sz="2200" i="1" dirty="0">
                <a:latin typeface="Arial" pitchFamily="34" charset="0"/>
                <a:ea typeface="Muli Bold"/>
                <a:cs typeface="Arial" pitchFamily="34" charset="0"/>
                <a:sym typeface="Muli Bold"/>
              </a:rPr>
              <a:t>Inês, a </a:t>
            </a:r>
            <a:r>
              <a:rPr lang="en-US" sz="2200" i="1" dirty="0" err="1">
                <a:latin typeface="Arial" pitchFamily="34" charset="0"/>
                <a:ea typeface="Muli Bold"/>
                <a:cs typeface="Arial" pitchFamily="34" charset="0"/>
                <a:sym typeface="Muli Bold"/>
              </a:rPr>
              <a:t>i</a:t>
            </a:r>
            <a:r>
              <a:rPr lang="en-US" sz="2200" i="1" dirty="0" err="1" smtClean="0">
                <a:latin typeface="Arial" pitchFamily="34" charset="0"/>
                <a:ea typeface="Muli Bold"/>
                <a:cs typeface="Arial" pitchFamily="34" charset="0"/>
                <a:sym typeface="Muli Bold"/>
              </a:rPr>
              <a:t>nventora</a:t>
            </a:r>
            <a:r>
              <a:rPr lang="en-US" sz="2200" i="1" dirty="0" smtClean="0">
                <a:latin typeface="Arial" pitchFamily="34" charset="0"/>
                <a:ea typeface="Muli Bold"/>
                <a:cs typeface="Arial" pitchFamily="34" charset="0"/>
                <a:sym typeface="Muli Bold"/>
              </a:rPr>
              <a:t> </a:t>
            </a:r>
            <a:r>
              <a:rPr lang="en-US" sz="2200" i="1" dirty="0">
                <a:latin typeface="Arial" pitchFamily="34" charset="0"/>
                <a:ea typeface="Muli Bold"/>
                <a:cs typeface="Arial" pitchFamily="34" charset="0"/>
                <a:sym typeface="Muli Bold"/>
              </a:rPr>
              <a:t>de </a:t>
            </a:r>
            <a:r>
              <a:rPr lang="en-US" sz="2200" i="1" dirty="0" err="1">
                <a:latin typeface="Arial" pitchFamily="34" charset="0"/>
                <a:ea typeface="Muli Bold"/>
                <a:cs typeface="Arial" pitchFamily="34" charset="0"/>
                <a:sym typeface="Muli Bold"/>
              </a:rPr>
              <a:t>p</a:t>
            </a:r>
            <a:r>
              <a:rPr lang="en-US" sz="2200" i="1" dirty="0" err="1" smtClean="0">
                <a:latin typeface="Arial" pitchFamily="34" charset="0"/>
                <a:ea typeface="Muli Bold"/>
                <a:cs typeface="Arial" pitchFamily="34" charset="0"/>
                <a:sym typeface="Muli Bold"/>
              </a:rPr>
              <a:t>rofissões</a:t>
            </a:r>
            <a:r>
              <a:rPr lang="en-US" sz="2200" dirty="0">
                <a:latin typeface="Arial" pitchFamily="34" charset="0"/>
                <a:ea typeface="Muli Bold"/>
                <a:cs typeface="Arial" pitchFamily="34" charset="0"/>
                <a:sym typeface="Muli Bold"/>
              </a:rPr>
              <a:t>” de Pedro Seromenho e Zita e Pinto.</a:t>
            </a:r>
          </a:p>
          <a:p>
            <a:pPr>
              <a:lnSpc>
                <a:spcPts val="3173"/>
              </a:lnSpc>
              <a:spcBef>
                <a:spcPct val="0"/>
              </a:spcBef>
            </a:pPr>
            <a:r>
              <a:rPr lang="en-US" sz="2200" dirty="0">
                <a:latin typeface="Arial" pitchFamily="34" charset="0"/>
                <a:ea typeface="Muli Bold"/>
                <a:cs typeface="Arial" pitchFamily="34" charset="0"/>
                <a:sym typeface="Muli Bold"/>
              </a:rPr>
              <a:t>10 000 </a:t>
            </a:r>
            <a:r>
              <a:rPr lang="en-US" sz="2200" dirty="0" err="1" smtClean="0">
                <a:latin typeface="Arial" pitchFamily="34" charset="0"/>
                <a:ea typeface="Muli Bold"/>
                <a:cs typeface="Arial" pitchFamily="34" charset="0"/>
                <a:sym typeface="Muli Bold"/>
              </a:rPr>
              <a:t>crianças</a:t>
            </a:r>
            <a:r>
              <a:rPr lang="en-US" sz="2200" dirty="0" smtClean="0">
                <a:latin typeface="Arial" pitchFamily="34" charset="0"/>
                <a:ea typeface="Muli Bold"/>
                <a:cs typeface="Arial" pitchFamily="34" charset="0"/>
                <a:sym typeface="Muli Bold"/>
              </a:rPr>
              <a:t>, </a:t>
            </a:r>
            <a:r>
              <a:rPr lang="en-US" sz="2200" dirty="0" err="1">
                <a:latin typeface="Arial" pitchFamily="34" charset="0"/>
                <a:ea typeface="Muli Bold"/>
                <a:cs typeface="Arial" pitchFamily="34" charset="0"/>
                <a:sym typeface="Muli Bold"/>
              </a:rPr>
              <a:t>em</a:t>
            </a:r>
            <a:r>
              <a:rPr lang="en-US" sz="2200" dirty="0">
                <a:latin typeface="Arial" pitchFamily="34" charset="0"/>
                <a:ea typeface="Muli Bold"/>
                <a:cs typeface="Arial" pitchFamily="34" charset="0"/>
                <a:sym typeface="Muli Bold"/>
              </a:rPr>
              <a:t> </a:t>
            </a:r>
            <a:r>
              <a:rPr lang="en-US" sz="2200" dirty="0" err="1">
                <a:latin typeface="Arial" pitchFamily="34" charset="0"/>
                <a:ea typeface="Muli Bold"/>
                <a:cs typeface="Arial" pitchFamily="34" charset="0"/>
                <a:sym typeface="Muli Bold"/>
              </a:rPr>
              <a:t>parceria</a:t>
            </a:r>
            <a:r>
              <a:rPr lang="en-US" sz="2200" dirty="0">
                <a:latin typeface="Arial" pitchFamily="34" charset="0"/>
                <a:ea typeface="Muli Bold"/>
                <a:cs typeface="Arial" pitchFamily="34" charset="0"/>
                <a:sym typeface="Muli Bold"/>
              </a:rPr>
              <a:t> com a RBE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069776" y="5262366"/>
            <a:ext cx="1613097" cy="273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79"/>
              </a:lnSpc>
            </a:pPr>
            <a:endParaRPr sz="1200"/>
          </a:p>
        </p:txBody>
      </p:sp>
      <p:sp>
        <p:nvSpPr>
          <p:cNvPr id="16" name="Freeform 8">
            <a:extLst>
              <a:ext uri="{FF2B5EF4-FFF2-40B4-BE49-F238E27FC236}">
                <a16:creationId xmlns="" xmlns:a16="http://schemas.microsoft.com/office/drawing/2014/main" id="{329D18E6-2E82-A833-839F-8B4A60E98F4B}"/>
              </a:ext>
            </a:extLst>
          </p:cNvPr>
          <p:cNvSpPr/>
          <p:nvPr/>
        </p:nvSpPr>
        <p:spPr>
          <a:xfrm>
            <a:off x="8362268" y="279167"/>
            <a:ext cx="3070265" cy="2755560"/>
          </a:xfrm>
          <a:custGeom>
            <a:avLst/>
            <a:gdLst/>
            <a:ahLst/>
            <a:cxnLst/>
            <a:rect l="l" t="t" r="r" b="b"/>
            <a:pathLst>
              <a:path w="7323104" h="6524748">
                <a:moveTo>
                  <a:pt x="0" y="0"/>
                </a:moveTo>
                <a:lnTo>
                  <a:pt x="7323103" y="0"/>
                </a:lnTo>
                <a:lnTo>
                  <a:pt x="7323103" y="6524748"/>
                </a:lnTo>
                <a:lnTo>
                  <a:pt x="0" y="652474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pic>
        <p:nvPicPr>
          <p:cNvPr id="17" name="Picture 16" descr="A computer and mobile phones&#10;&#10;Description automatically generated with medium confidence">
            <a:extLst>
              <a:ext uri="{FF2B5EF4-FFF2-40B4-BE49-F238E27FC236}">
                <a16:creationId xmlns="" xmlns:a16="http://schemas.microsoft.com/office/drawing/2014/main" id="{6F206223-15A3-FC44-EDC4-CF3B28FEAD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943" y="3431220"/>
            <a:ext cx="3429000" cy="3429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1D7A9A6-640C-5A8E-6ED2-394D66403A67}"/>
              </a:ext>
            </a:extLst>
          </p:cNvPr>
          <p:cNvSpPr txBox="1"/>
          <p:nvPr/>
        </p:nvSpPr>
        <p:spPr>
          <a:xfrm>
            <a:off x="435086" y="513990"/>
            <a:ext cx="8245925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Muli Bold Bold"/>
              </a:rPr>
              <a:t>Atividades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Muli Bold Bold"/>
              </a:rPr>
              <a:t> 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Muli Bold"/>
              </a:rPr>
              <a:t>de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Muli Bold"/>
              </a:rPr>
              <a:t>promoção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Muli Bold"/>
              </a:rPr>
              <a:t> das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Muli Bold"/>
              </a:rPr>
              <a:t>literacias</a:t>
            </a:r>
            <a:endParaRPr lang="en-US" sz="4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Muli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="" xmlns:a16="http://schemas.microsoft.com/office/drawing/2014/main" id="{F08EF1D5-3955-E8E4-DE98-CD32A820E365}"/>
              </a:ext>
            </a:extLst>
          </p:cNvPr>
          <p:cNvSpPr>
            <a:spLocks noChangeAspect="1"/>
          </p:cNvSpPr>
          <p:nvPr/>
        </p:nvSpPr>
        <p:spPr>
          <a:xfrm>
            <a:off x="1" y="-2064"/>
            <a:ext cx="4849408" cy="6860064"/>
          </a:xfrm>
          <a:custGeom>
            <a:avLst/>
            <a:gdLst/>
            <a:ahLst/>
            <a:cxnLst/>
            <a:rect l="l" t="t" r="r" b="b"/>
            <a:pathLst>
              <a:path w="7273383" h="10289064">
                <a:moveTo>
                  <a:pt x="0" y="0"/>
                </a:moveTo>
                <a:lnTo>
                  <a:pt x="7273383" y="0"/>
                </a:lnTo>
                <a:lnTo>
                  <a:pt x="7273383" y="10289064"/>
                </a:lnTo>
                <a:lnTo>
                  <a:pt x="0" y="1028906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5" name="AutoShape 2">
            <a:extLst>
              <a:ext uri="{FF2B5EF4-FFF2-40B4-BE49-F238E27FC236}">
                <a16:creationId xmlns="" xmlns:a16="http://schemas.microsoft.com/office/drawing/2014/main" id="{131C1678-2396-ABDA-D33C-0ADF3BC218C0}"/>
              </a:ext>
            </a:extLst>
          </p:cNvPr>
          <p:cNvSpPr/>
          <p:nvPr/>
        </p:nvSpPr>
        <p:spPr>
          <a:xfrm>
            <a:off x="4849410" y="-2064"/>
            <a:ext cx="7342590" cy="6860064"/>
          </a:xfrm>
          <a:prstGeom prst="rect">
            <a:avLst/>
          </a:prstGeom>
          <a:solidFill>
            <a:srgbClr val="1A3365"/>
          </a:solidFill>
        </p:spPr>
        <p:txBody>
          <a:bodyPr/>
          <a:lstStyle/>
          <a:p>
            <a:endParaRPr lang="pt-PT"/>
          </a:p>
        </p:txBody>
      </p:sp>
      <p:sp>
        <p:nvSpPr>
          <p:cNvPr id="6" name="TextBox 8">
            <a:extLst>
              <a:ext uri="{FF2B5EF4-FFF2-40B4-BE49-F238E27FC236}">
                <a16:creationId xmlns="" xmlns:a16="http://schemas.microsoft.com/office/drawing/2014/main" id="{6BBBDBCE-FE40-77C2-3303-BB331415F0DB}"/>
              </a:ext>
            </a:extLst>
          </p:cNvPr>
          <p:cNvSpPr txBox="1"/>
          <p:nvPr/>
        </p:nvSpPr>
        <p:spPr>
          <a:xfrm>
            <a:off x="5455381" y="469425"/>
            <a:ext cx="6336569" cy="56292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ea typeface="Muli Bold"/>
                <a:cs typeface="Arial" panose="020B0604020202020204" pitchFamily="34" charset="0"/>
                <a:sym typeface="Muli Bold"/>
              </a:rPr>
              <a:t>OBJETIVOS:</a:t>
            </a:r>
          </a:p>
          <a:p>
            <a:pPr algn="l">
              <a:lnSpc>
                <a:spcPts val="3359"/>
              </a:lnSpc>
            </a:pPr>
            <a:endParaRPr lang="en-US" sz="2400" dirty="0">
              <a:solidFill>
                <a:srgbClr val="FFFFFF"/>
              </a:solidFill>
              <a:latin typeface="Arial" panose="020B0604020202020204" pitchFamily="34" charset="0"/>
              <a:ea typeface="Muli Bold"/>
              <a:cs typeface="Arial" panose="020B0604020202020204" pitchFamily="34" charset="0"/>
              <a:sym typeface="Muli Bold"/>
            </a:endParaRPr>
          </a:p>
          <a:p>
            <a:pPr algn="l">
              <a:lnSpc>
                <a:spcPts val="3359"/>
              </a:lnSpc>
            </a:pPr>
            <a:endParaRPr lang="en-US" sz="2400" dirty="0">
              <a:solidFill>
                <a:srgbClr val="FFFFFF"/>
              </a:solidFill>
              <a:latin typeface="Arial" panose="020B0604020202020204" pitchFamily="34" charset="0"/>
              <a:ea typeface="Muli Bold"/>
              <a:cs typeface="Arial" panose="020B0604020202020204" pitchFamily="34" charset="0"/>
              <a:sym typeface="Muli Bold"/>
            </a:endParaRPr>
          </a:p>
          <a:p>
            <a:pPr algn="l">
              <a:lnSpc>
                <a:spcPts val="3359"/>
              </a:lnSpc>
            </a:pP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ea typeface="Muli Bold"/>
                <a:cs typeface="Arial" panose="020B0604020202020204" pitchFamily="34" charset="0"/>
                <a:sym typeface="Muli Bold"/>
              </a:rPr>
              <a:t>•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ea typeface="Muli Bold"/>
                <a:cs typeface="Arial" panose="020B0604020202020204" pitchFamily="34" charset="0"/>
                <a:sym typeface="Muli Bold"/>
              </a:rPr>
              <a:t>Refletir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ea typeface="Muli Bold"/>
                <a:cs typeface="Arial" panose="020B0604020202020204" pitchFamily="34" charset="0"/>
                <a:sym typeface="Muli Bold"/>
              </a:rPr>
              <a:t> o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ea typeface="Muli Bold"/>
                <a:cs typeface="Arial" panose="020B0604020202020204" pitchFamily="34" charset="0"/>
                <a:sym typeface="Muli Bold"/>
              </a:rPr>
              <a:t>papel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ea typeface="Muli Bold"/>
                <a:cs typeface="Arial" panose="020B0604020202020204" pitchFamily="34" charset="0"/>
                <a:sym typeface="Muli Bold"/>
              </a:rPr>
              <a:t> da biblioteca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ea typeface="Muli Bold"/>
                <a:cs typeface="Arial" panose="020B0604020202020204" pitchFamily="34" charset="0"/>
                <a:sym typeface="Muli Bold"/>
              </a:rPr>
              <a:t>pública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ea typeface="Muli Bold"/>
                <a:cs typeface="Arial" panose="020B0604020202020204" pitchFamily="34" charset="0"/>
                <a:sym typeface="Muli Bol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ea typeface="Muli Bold"/>
                <a:cs typeface="Arial" panose="020B0604020202020204" pitchFamily="34" charset="0"/>
                <a:sym typeface="Muli Bold"/>
              </a:rPr>
              <a:t>em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ea typeface="Muli Bold"/>
                <a:cs typeface="Arial" panose="020B0604020202020204" pitchFamily="34" charset="0"/>
                <a:sym typeface="Muli Bold"/>
              </a:rPr>
              <a:t> Portugal,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ea typeface="Muli Bold"/>
                <a:cs typeface="Arial" panose="020B0604020202020204" pitchFamily="34" charset="0"/>
                <a:sym typeface="Muli Bold"/>
              </a:rPr>
              <a:t>em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ea typeface="Muli Bold"/>
                <a:cs typeface="Arial" panose="020B0604020202020204" pitchFamily="34" charset="0"/>
                <a:sym typeface="Muli Bol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ea typeface="Muli Bold"/>
                <a:cs typeface="Arial" panose="020B0604020202020204" pitchFamily="34" charset="0"/>
                <a:sym typeface="Muli Bold"/>
              </a:rPr>
              <a:t>consonância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ea typeface="Muli Bold"/>
                <a:cs typeface="Arial" panose="020B0604020202020204" pitchFamily="34" charset="0"/>
                <a:sym typeface="Muli Bold"/>
              </a:rPr>
              <a:t> com o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ea typeface="Muli Bold"/>
                <a:cs typeface="Arial" panose="020B0604020202020204" pitchFamily="34" charset="0"/>
                <a:sym typeface="Muli Bold"/>
              </a:rPr>
              <a:t>seu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ea typeface="Muli Bold"/>
                <a:cs typeface="Arial" panose="020B0604020202020204" pitchFamily="34" charset="0"/>
                <a:sym typeface="Muli Bol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ea typeface="Muli Bold"/>
                <a:cs typeface="Arial" panose="020B0604020202020204" pitchFamily="34" charset="0"/>
                <a:sym typeface="Muli Bold"/>
              </a:rPr>
              <a:t>legado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ea typeface="Muli Bold"/>
                <a:cs typeface="Arial" panose="020B0604020202020204" pitchFamily="34" charset="0"/>
                <a:sym typeface="Muli Bol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ea typeface="Muli Bold"/>
                <a:cs typeface="Arial" panose="020B0604020202020204" pitchFamily="34" charset="0"/>
                <a:sym typeface="Muli Bold"/>
              </a:rPr>
              <a:t>histórico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ea typeface="Muli Bold"/>
                <a:cs typeface="Arial" panose="020B0604020202020204" pitchFamily="34" charset="0"/>
                <a:sym typeface="Muli Bold"/>
              </a:rPr>
              <a:t> e com base no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ea typeface="Muli Bold"/>
                <a:cs typeface="Arial" panose="020B0604020202020204" pitchFamily="34" charset="0"/>
                <a:sym typeface="Muli Bold"/>
              </a:rPr>
              <a:t>contexto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ea typeface="Muli Bold"/>
                <a:cs typeface="Arial" panose="020B0604020202020204" pitchFamily="34" charset="0"/>
                <a:sym typeface="Muli Bol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ea typeface="Muli Bold"/>
                <a:cs typeface="Arial" panose="020B0604020202020204" pitchFamily="34" charset="0"/>
                <a:sym typeface="Muli Bold"/>
              </a:rPr>
              <a:t>atual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ea typeface="Muli Bold"/>
                <a:cs typeface="Arial" panose="020B0604020202020204" pitchFamily="34" charset="0"/>
                <a:sym typeface="Muli Bold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ea typeface="Muli Bold"/>
                <a:cs typeface="Arial" panose="020B0604020202020204" pitchFamily="34" charset="0"/>
                <a:sym typeface="Muli Bold"/>
              </a:rPr>
              <a:t>perspetivando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ea typeface="Muli Bold"/>
                <a:cs typeface="Arial" panose="020B0604020202020204" pitchFamily="34" charset="0"/>
                <a:sym typeface="Muli Bol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ea typeface="Muli Bold"/>
                <a:cs typeface="Arial" panose="020B0604020202020204" pitchFamily="34" charset="0"/>
                <a:sym typeface="Muli Bold"/>
              </a:rPr>
              <a:t>novos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ea typeface="Muli Bold"/>
                <a:cs typeface="Arial" panose="020B0604020202020204" pitchFamily="34" charset="0"/>
                <a:sym typeface="Muli Bol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ea typeface="Muli Bold"/>
                <a:cs typeface="Arial" panose="020B0604020202020204" pitchFamily="34" charset="0"/>
                <a:sym typeface="Muli Bold"/>
              </a:rPr>
              <a:t>caminhos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ea typeface="Muli Bold"/>
                <a:cs typeface="Arial" panose="020B0604020202020204" pitchFamily="34" charset="0"/>
                <a:sym typeface="Muli Bold"/>
              </a:rPr>
              <a:t> para a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ea typeface="Muli Bold"/>
                <a:cs typeface="Arial" panose="020B0604020202020204" pitchFamily="34" charset="0"/>
                <a:sym typeface="Muli Bold"/>
              </a:rPr>
              <a:t>leitura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ea typeface="Muli Bold"/>
                <a:cs typeface="Arial" panose="020B0604020202020204" pitchFamily="34" charset="0"/>
                <a:sym typeface="Muli Bold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ea typeface="Muli Bold"/>
                <a:cs typeface="Arial" panose="020B0604020202020204" pitchFamily="34" charset="0"/>
                <a:sym typeface="Muli Bold"/>
              </a:rPr>
              <a:t>renovando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ea typeface="Muli Bold"/>
                <a:cs typeface="Arial" panose="020B0604020202020204" pitchFamily="34" charset="0"/>
                <a:sym typeface="Muli Bol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ea typeface="Muli Bold"/>
                <a:cs typeface="Arial" panose="020B0604020202020204" pitchFamily="34" charset="0"/>
                <a:sym typeface="Muli Bold"/>
              </a:rPr>
              <a:t>experiências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ea typeface="Muli Bold"/>
                <a:cs typeface="Arial" panose="020B0604020202020204" pitchFamily="34" charset="0"/>
                <a:sym typeface="Muli Bold"/>
              </a:rPr>
              <a:t> e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ea typeface="Muli Bold"/>
                <a:cs typeface="Arial" panose="020B0604020202020204" pitchFamily="34" charset="0"/>
                <a:sym typeface="Muli Bold"/>
              </a:rPr>
              <a:t>contextos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ea typeface="Muli Bold"/>
                <a:cs typeface="Arial" panose="020B0604020202020204" pitchFamily="34" charset="0"/>
                <a:sym typeface="Muli Bol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ea typeface="Muli Bold"/>
                <a:cs typeface="Arial" panose="020B0604020202020204" pitchFamily="34" charset="0"/>
                <a:sym typeface="Muli Bold"/>
              </a:rPr>
              <a:t>em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ea typeface="Muli Bold"/>
                <a:cs typeface="Arial" panose="020B0604020202020204" pitchFamily="34" charset="0"/>
                <a:sym typeface="Muli Bol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ea typeface="Muli Bold"/>
                <a:cs typeface="Arial" panose="020B0604020202020204" pitchFamily="34" charset="0"/>
                <a:sym typeface="Muli Bold"/>
              </a:rPr>
              <a:t>função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ea typeface="Muli Bold"/>
                <a:cs typeface="Arial" panose="020B0604020202020204" pitchFamily="34" charset="0"/>
                <a:sym typeface="Muli Bold"/>
              </a:rPr>
              <a:t> das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ea typeface="Muli Bold"/>
                <a:cs typeface="Arial" panose="020B0604020202020204" pitchFamily="34" charset="0"/>
                <a:sym typeface="Muli Bold"/>
              </a:rPr>
              <a:t>novas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ea typeface="Muli Bold"/>
                <a:cs typeface="Arial" panose="020B0604020202020204" pitchFamily="34" charset="0"/>
                <a:sym typeface="Muli Bol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ea typeface="Muli Bold"/>
                <a:cs typeface="Arial" panose="020B0604020202020204" pitchFamily="34" charset="0"/>
                <a:sym typeface="Muli Bold"/>
              </a:rPr>
              <a:t>formas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ea typeface="Muli Bold"/>
                <a:cs typeface="Arial" panose="020B0604020202020204" pitchFamily="34" charset="0"/>
                <a:sym typeface="Muli Bold"/>
              </a:rPr>
              <a:t> de ser e de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ea typeface="Muli Bold"/>
                <a:cs typeface="Arial" panose="020B0604020202020204" pitchFamily="34" charset="0"/>
                <a:sym typeface="Muli Bold"/>
              </a:rPr>
              <a:t>estar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ea typeface="Muli Bold"/>
                <a:cs typeface="Arial" panose="020B0604020202020204" pitchFamily="34" charset="0"/>
                <a:sym typeface="Muli Bol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ea typeface="Muli Bold"/>
                <a:cs typeface="Arial" panose="020B0604020202020204" pitchFamily="34" charset="0"/>
                <a:sym typeface="Muli Bold"/>
              </a:rPr>
              <a:t>na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ea typeface="Muli Bold"/>
                <a:cs typeface="Arial" panose="020B0604020202020204" pitchFamily="34" charset="0"/>
                <a:sym typeface="Muli Bol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ea typeface="Muli Bold"/>
                <a:cs typeface="Arial" panose="020B0604020202020204" pitchFamily="34" charset="0"/>
                <a:sym typeface="Muli Bold"/>
              </a:rPr>
              <a:t>sociedade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ea typeface="Muli Bold"/>
                <a:cs typeface="Arial" panose="020B0604020202020204" pitchFamily="34" charset="0"/>
                <a:sym typeface="Muli Bold"/>
              </a:rPr>
              <a:t>;</a:t>
            </a:r>
          </a:p>
          <a:p>
            <a:pPr algn="l">
              <a:lnSpc>
                <a:spcPts val="3360"/>
              </a:lnSpc>
            </a:pPr>
            <a:endParaRPr lang="en-US" sz="2400" dirty="0">
              <a:solidFill>
                <a:srgbClr val="FFFFFF"/>
              </a:solidFill>
              <a:latin typeface="Arial" panose="020B0604020202020204" pitchFamily="34" charset="0"/>
              <a:ea typeface="Muli Bold"/>
              <a:cs typeface="Arial" panose="020B0604020202020204" pitchFamily="34" charset="0"/>
              <a:sym typeface="Muli Bold"/>
            </a:endParaRPr>
          </a:p>
          <a:p>
            <a:pPr algn="l">
              <a:lnSpc>
                <a:spcPts val="3360"/>
              </a:lnSpc>
            </a:pP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ea typeface="Muli Bold"/>
                <a:cs typeface="Arial" panose="020B0604020202020204" pitchFamily="34" charset="0"/>
                <a:sym typeface="Muli Bold"/>
              </a:rPr>
              <a:t>•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ea typeface="Muli Bold"/>
                <a:cs typeface="Arial" panose="020B0604020202020204" pitchFamily="34" charset="0"/>
                <a:sym typeface="Muli Bold"/>
              </a:rPr>
              <a:t>Promover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ea typeface="Muli Bold"/>
                <a:cs typeface="Arial" panose="020B0604020202020204" pitchFamily="34" charset="0"/>
                <a:sym typeface="Muli Bold"/>
              </a:rPr>
              <a:t> o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ea typeface="Muli Bold"/>
                <a:cs typeface="Arial" panose="020B0604020202020204" pitchFamily="34" charset="0"/>
                <a:sym typeface="Muli Bold"/>
              </a:rPr>
              <a:t>trabalho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ea typeface="Muli Bold"/>
                <a:cs typeface="Arial" panose="020B0604020202020204" pitchFamily="34" charset="0"/>
                <a:sym typeface="Muli Bold"/>
              </a:rPr>
              <a:t> da Rede Intermunicipal de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ea typeface="Muli Bold"/>
                <a:cs typeface="Arial" panose="020B0604020202020204" pitchFamily="34" charset="0"/>
                <a:sym typeface="Muli Bold"/>
              </a:rPr>
              <a:t>Bibliotecas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ea typeface="Muli Bold"/>
                <a:cs typeface="Arial" panose="020B0604020202020204" pitchFamily="34" charset="0"/>
                <a:sym typeface="Muli Bold"/>
              </a:rPr>
              <a:t> da Região de Coimbra.</a:t>
            </a:r>
          </a:p>
        </p:txBody>
      </p:sp>
    </p:spTree>
    <p:extLst>
      <p:ext uri="{BB962C8B-B14F-4D97-AF65-F5344CB8AC3E}">
        <p14:creationId xmlns="" xmlns:p14="http://schemas.microsoft.com/office/powerpoint/2010/main" val="4025657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0" y="0"/>
            <a:ext cx="5182076" cy="6858000"/>
          </a:xfrm>
          <a:custGeom>
            <a:avLst/>
            <a:gdLst/>
            <a:ahLst/>
            <a:cxnLst/>
            <a:rect l="l" t="t" r="r" b="b"/>
            <a:pathLst>
              <a:path w="7773114" h="10287000">
                <a:moveTo>
                  <a:pt x="0" y="0"/>
                </a:moveTo>
                <a:lnTo>
                  <a:pt x="7773114" y="0"/>
                </a:lnTo>
                <a:lnTo>
                  <a:pt x="777311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pt-PT" sz="1200"/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6D0E6177-5DAC-4868-F45E-71E396D135B8}"/>
              </a:ext>
            </a:extLst>
          </p:cNvPr>
          <p:cNvSpPr txBox="1">
            <a:spLocks/>
          </p:cNvSpPr>
          <p:nvPr/>
        </p:nvSpPr>
        <p:spPr>
          <a:xfrm>
            <a:off x="5659585" y="543648"/>
            <a:ext cx="6337304" cy="6028602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GB" sz="2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GB" sz="20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Integração das necessidades aferidas pela RIB-RC no plano de formação da CIM-RC.</a:t>
            </a:r>
          </a:p>
          <a:p>
            <a:pPr>
              <a:lnSpc>
                <a:spcPct val="110000"/>
              </a:lnSpc>
            </a:pP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Foram realizadas 2 ações de formação de Bibliotecas, Arquivos e Documentação (90h) com cerca de 40 formandos.</a:t>
            </a:r>
          </a:p>
          <a:p>
            <a:pPr>
              <a:lnSpc>
                <a:spcPct val="110000"/>
              </a:lnSpc>
            </a:pP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Foram realizadas 2 ações de Gestão de Arquivo Digital com cerca de 30 formandos.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Outras necessidades identificadas que foram integradas: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Muli Bold"/>
                <a:cs typeface="Arial" panose="020B0604020202020204" pitchFamily="34" charset="0"/>
                <a:sym typeface="Muli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Muli Bold"/>
                <a:cs typeface="Arial" panose="020B0604020202020204" pitchFamily="34" charset="0"/>
                <a:sym typeface="Muli Bold"/>
              </a:rPr>
              <a:t>Técnicas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Muli Bold"/>
                <a:cs typeface="Arial" panose="020B0604020202020204" pitchFamily="34" charset="0"/>
                <a:sym typeface="Muli Bold"/>
              </a:rPr>
              <a:t> de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Muli Bold"/>
                <a:cs typeface="Arial" panose="020B0604020202020204" pitchFamily="34" charset="0"/>
                <a:sym typeface="Muli Bold"/>
              </a:rPr>
              <a:t>Redação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Muli Bold"/>
                <a:cs typeface="Arial" panose="020B0604020202020204" pitchFamily="34" charset="0"/>
                <a:sym typeface="Muli Bold"/>
              </a:rPr>
              <a:t> Online: Internet, Intranet, Email e Newsletter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Muli Bold"/>
              </a:rPr>
              <a:t> Marketing Digital, entre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Muli Bold"/>
              </a:rPr>
              <a:t>outras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Muli Bold"/>
              </a:rPr>
              <a:t>.</a:t>
            </a:r>
            <a:endParaRPr lang="pt-P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72759" y="-388967"/>
            <a:ext cx="5785793" cy="5787500"/>
            <a:chOff x="0" y="0"/>
            <a:chExt cx="11571587" cy="11575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 cstate="print"/>
            <a:srcRect l="16379" r="16379"/>
            <a:stretch>
              <a:fillRect/>
            </a:stretch>
          </p:blipFill>
          <p:spPr>
            <a:xfrm>
              <a:off x="0" y="0"/>
              <a:ext cx="11571587" cy="11575000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>
            <a:off x="-777932" y="1896212"/>
            <a:ext cx="4456906" cy="1552261"/>
          </a:xfrm>
          <a:custGeom>
            <a:avLst/>
            <a:gdLst/>
            <a:ahLst/>
            <a:cxnLst/>
            <a:rect l="l" t="t" r="r" b="b"/>
            <a:pathLst>
              <a:path w="6685359" h="2328392">
                <a:moveTo>
                  <a:pt x="0" y="0"/>
                </a:moveTo>
                <a:lnTo>
                  <a:pt x="6685359" y="0"/>
                </a:lnTo>
                <a:lnTo>
                  <a:pt x="6685359" y="2328392"/>
                </a:lnTo>
                <a:lnTo>
                  <a:pt x="0" y="2328392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t="-93561" b="-93561"/>
            </a:stretch>
          </a:blipFill>
        </p:spPr>
        <p:txBody>
          <a:bodyPr/>
          <a:lstStyle/>
          <a:p>
            <a:endParaRPr lang="pt-PT" sz="1200"/>
          </a:p>
        </p:txBody>
      </p:sp>
      <p:sp>
        <p:nvSpPr>
          <p:cNvPr id="5" name="Freeform 5"/>
          <p:cNvSpPr/>
          <p:nvPr/>
        </p:nvSpPr>
        <p:spPr>
          <a:xfrm>
            <a:off x="438978" y="6704041"/>
            <a:ext cx="4152881" cy="86912"/>
          </a:xfrm>
          <a:custGeom>
            <a:avLst/>
            <a:gdLst/>
            <a:ahLst/>
            <a:cxnLst/>
            <a:rect l="l" t="t" r="r" b="b"/>
            <a:pathLst>
              <a:path w="6229321" h="130368">
                <a:moveTo>
                  <a:pt x="0" y="0"/>
                </a:moveTo>
                <a:lnTo>
                  <a:pt x="6229321" y="0"/>
                </a:lnTo>
                <a:lnTo>
                  <a:pt x="6229321" y="130367"/>
                </a:lnTo>
                <a:lnTo>
                  <a:pt x="0" y="130367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t="-2339138" b="-2339138"/>
            </a:stretch>
          </a:blipFill>
        </p:spPr>
        <p:txBody>
          <a:bodyPr/>
          <a:lstStyle/>
          <a:p>
            <a:endParaRPr lang="pt-PT" sz="1200"/>
          </a:p>
        </p:txBody>
      </p:sp>
      <p:sp>
        <p:nvSpPr>
          <p:cNvPr id="6" name="Freeform 6"/>
          <p:cNvSpPr/>
          <p:nvPr/>
        </p:nvSpPr>
        <p:spPr>
          <a:xfrm>
            <a:off x="110072" y="5184793"/>
            <a:ext cx="2208769" cy="1562704"/>
          </a:xfrm>
          <a:custGeom>
            <a:avLst/>
            <a:gdLst/>
            <a:ahLst/>
            <a:cxnLst/>
            <a:rect l="l" t="t" r="r" b="b"/>
            <a:pathLst>
              <a:path w="3313153" h="2344056">
                <a:moveTo>
                  <a:pt x="0" y="0"/>
                </a:moveTo>
                <a:lnTo>
                  <a:pt x="3313154" y="0"/>
                </a:lnTo>
                <a:lnTo>
                  <a:pt x="3313154" y="2344056"/>
                </a:lnTo>
                <a:lnTo>
                  <a:pt x="0" y="2344056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/>
            <a:stretch>
              <a:fillRect/>
            </a:stretch>
          </a:blipFill>
        </p:spPr>
        <p:txBody>
          <a:bodyPr/>
          <a:lstStyle/>
          <a:p>
            <a:endParaRPr lang="pt-PT" sz="1200"/>
          </a:p>
        </p:txBody>
      </p:sp>
      <p:sp>
        <p:nvSpPr>
          <p:cNvPr id="7" name="Freeform 7"/>
          <p:cNvSpPr/>
          <p:nvPr/>
        </p:nvSpPr>
        <p:spPr>
          <a:xfrm>
            <a:off x="384180" y="249478"/>
            <a:ext cx="902209" cy="605044"/>
          </a:xfrm>
          <a:custGeom>
            <a:avLst/>
            <a:gdLst/>
            <a:ahLst/>
            <a:cxnLst/>
            <a:rect l="l" t="t" r="r" b="b"/>
            <a:pathLst>
              <a:path w="1353314" h="907566">
                <a:moveTo>
                  <a:pt x="0" y="0"/>
                </a:moveTo>
                <a:lnTo>
                  <a:pt x="1353314" y="0"/>
                </a:lnTo>
                <a:lnTo>
                  <a:pt x="1353314" y="907566"/>
                </a:lnTo>
                <a:lnTo>
                  <a:pt x="0" y="907566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/>
            <a:stretch>
              <a:fillRect/>
            </a:stretch>
          </a:blipFill>
        </p:spPr>
        <p:txBody>
          <a:bodyPr/>
          <a:lstStyle/>
          <a:p>
            <a:endParaRPr lang="pt-PT" sz="1200"/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7771513" y="0"/>
            <a:ext cx="4420487" cy="3837417"/>
            <a:chOff x="0" y="0"/>
            <a:chExt cx="6350000" cy="54991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3175000" y="0"/>
                  </a:moveTo>
                  <a:lnTo>
                    <a:pt x="0" y="0"/>
                  </a:lnTo>
                  <a:lnTo>
                    <a:pt x="1587500" y="2749550"/>
                  </a:lnTo>
                  <a:lnTo>
                    <a:pt x="3175000" y="5499100"/>
                  </a:lnTo>
                  <a:lnTo>
                    <a:pt x="4762500" y="2749550"/>
                  </a:lnTo>
                  <a:lnTo>
                    <a:pt x="6350000" y="0"/>
                  </a:lnTo>
                  <a:close/>
                </a:path>
              </a:pathLst>
            </a:custGeom>
            <a:blipFill>
              <a:blip r:embed="rId9" cstate="print"/>
              <a:stretch>
                <a:fillRect l="-10295" r="-10295"/>
              </a:stretch>
            </a:blipFill>
          </p:spPr>
          <p:txBody>
            <a:bodyPr/>
            <a:lstStyle/>
            <a:p>
              <a:endParaRPr lang="pt-PT" sz="1200"/>
            </a:p>
          </p:txBody>
        </p:sp>
      </p:grpSp>
      <p:sp>
        <p:nvSpPr>
          <p:cNvPr id="10" name="Freeform 10"/>
          <p:cNvSpPr/>
          <p:nvPr/>
        </p:nvSpPr>
        <p:spPr>
          <a:xfrm>
            <a:off x="5743868" y="1494532"/>
            <a:ext cx="4227941" cy="4807569"/>
          </a:xfrm>
          <a:custGeom>
            <a:avLst/>
            <a:gdLst/>
            <a:ahLst/>
            <a:cxnLst/>
            <a:rect l="l" t="t" r="r" b="b"/>
            <a:pathLst>
              <a:path w="6341911" h="7211353">
                <a:moveTo>
                  <a:pt x="0" y="0"/>
                </a:moveTo>
                <a:lnTo>
                  <a:pt x="6341911" y="0"/>
                </a:lnTo>
                <a:lnTo>
                  <a:pt x="6341911" y="7211353"/>
                </a:lnTo>
                <a:lnTo>
                  <a:pt x="0" y="7211353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 l="-6854" r="-6854"/>
            </a:stretch>
          </a:blipFill>
        </p:spPr>
        <p:txBody>
          <a:bodyPr/>
          <a:lstStyle/>
          <a:p>
            <a:endParaRPr lang="pt-PT" sz="1200"/>
          </a:p>
        </p:txBody>
      </p:sp>
      <p:sp>
        <p:nvSpPr>
          <p:cNvPr id="11" name="Freeform 11"/>
          <p:cNvSpPr/>
          <p:nvPr/>
        </p:nvSpPr>
        <p:spPr>
          <a:xfrm>
            <a:off x="10033631" y="4644828"/>
            <a:ext cx="2158369" cy="1232658"/>
          </a:xfrm>
          <a:custGeom>
            <a:avLst/>
            <a:gdLst/>
            <a:ahLst/>
            <a:cxnLst/>
            <a:rect l="l" t="t" r="r" b="b"/>
            <a:pathLst>
              <a:path w="3237554" h="1848987">
                <a:moveTo>
                  <a:pt x="0" y="0"/>
                </a:moveTo>
                <a:lnTo>
                  <a:pt x="3237554" y="0"/>
                </a:lnTo>
                <a:lnTo>
                  <a:pt x="3237554" y="1848987"/>
                </a:lnTo>
                <a:lnTo>
                  <a:pt x="0" y="1848987"/>
                </a:lnTo>
                <a:lnTo>
                  <a:pt x="0" y="0"/>
                </a:lnTo>
                <a:close/>
              </a:path>
            </a:pathLst>
          </a:custGeom>
          <a:blipFill>
            <a:blip r:embed="rId12" cstate="print"/>
            <a:stretch>
              <a:fillRect/>
            </a:stretch>
          </a:blipFill>
        </p:spPr>
        <p:txBody>
          <a:bodyPr/>
          <a:lstStyle/>
          <a:p>
            <a:endParaRPr lang="pt-PT" sz="1200"/>
          </a:p>
        </p:txBody>
      </p:sp>
      <p:grpSp>
        <p:nvGrpSpPr>
          <p:cNvPr id="12" name="Group 12"/>
          <p:cNvGrpSpPr/>
          <p:nvPr/>
        </p:nvGrpSpPr>
        <p:grpSpPr>
          <a:xfrm>
            <a:off x="2838711" y="5728137"/>
            <a:ext cx="1753147" cy="863932"/>
            <a:chOff x="0" y="19049"/>
            <a:chExt cx="3506296" cy="1727866"/>
          </a:xfrm>
        </p:grpSpPr>
        <p:sp>
          <p:nvSpPr>
            <p:cNvPr id="13" name="TextBox 13"/>
            <p:cNvSpPr txBox="1"/>
            <p:nvPr/>
          </p:nvSpPr>
          <p:spPr>
            <a:xfrm>
              <a:off x="0" y="19049"/>
              <a:ext cx="3484662" cy="5642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50"/>
                </a:lnSpc>
              </a:pPr>
              <a:r>
                <a:rPr lang="en-US" sz="1029" b="1" spc="51">
                  <a:solidFill>
                    <a:srgbClr val="5E5E5E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PROPOSTA DE IMPLEMENTAÇÃO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51162" y="748306"/>
              <a:ext cx="3455134" cy="9986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82"/>
                </a:lnSpc>
              </a:pPr>
              <a:r>
                <a:rPr lang="en-US" sz="629" i="1" spc="31">
                  <a:solidFill>
                    <a:srgbClr val="5E5E5E"/>
                  </a:solidFill>
                  <a:latin typeface="Libre Baskerville Italics"/>
                  <a:ea typeface="Libre Baskerville Italics"/>
                  <a:cs typeface="Libre Baskerville Italics"/>
                  <a:sym typeface="Libre Baskerville Italics"/>
                </a:rPr>
                <a:t>Equipa de Coordenação da RIB RC</a:t>
              </a:r>
            </a:p>
            <a:p>
              <a:pPr>
                <a:lnSpc>
                  <a:spcPts val="982"/>
                </a:lnSpc>
              </a:pPr>
              <a:r>
                <a:rPr lang="en-US" sz="629" i="1" spc="31">
                  <a:solidFill>
                    <a:srgbClr val="5E5E5E"/>
                  </a:solidFill>
                  <a:latin typeface="Libre Baskerville Italics"/>
                  <a:ea typeface="Libre Baskerville Italics"/>
                  <a:cs typeface="Libre Baskerville Italics"/>
                  <a:sym typeface="Libre Baskerville Italics"/>
                </a:rPr>
                <a:t>- Vera Lopes, CIM RC</a:t>
              </a:r>
            </a:p>
            <a:p>
              <a:pPr>
                <a:lnSpc>
                  <a:spcPts val="982"/>
                </a:lnSpc>
              </a:pPr>
              <a:r>
                <a:rPr lang="en-US" sz="629" i="1" spc="31">
                  <a:solidFill>
                    <a:srgbClr val="5E5E5E"/>
                  </a:solidFill>
                  <a:latin typeface="Libre Baskerville Italics"/>
                  <a:ea typeface="Libre Baskerville Italics"/>
                  <a:cs typeface="Libre Baskerville Italics"/>
                  <a:sym typeface="Libre Baskerville Italics"/>
                </a:rPr>
                <a:t>- Paula Silva, Município de Penacova</a:t>
              </a:r>
            </a:p>
            <a:p>
              <a:pPr>
                <a:lnSpc>
                  <a:spcPts val="982"/>
                </a:lnSpc>
              </a:pPr>
              <a:r>
                <a:rPr lang="en-US" sz="629" i="1" spc="31">
                  <a:solidFill>
                    <a:srgbClr val="5E5E5E"/>
                  </a:solidFill>
                  <a:latin typeface="Libre Baskerville Italics"/>
                  <a:ea typeface="Libre Baskerville Italics"/>
                  <a:cs typeface="Libre Baskerville Italics"/>
                  <a:sym typeface="Libre Baskerville Italics"/>
                </a:rPr>
                <a:t>- Paula Gonçalves, Município de Soure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384180" y="2293372"/>
            <a:ext cx="2990664" cy="839313"/>
            <a:chOff x="0" y="161925"/>
            <a:chExt cx="5981328" cy="1678627"/>
          </a:xfrm>
        </p:grpSpPr>
        <p:sp>
          <p:nvSpPr>
            <p:cNvPr id="16" name="TextBox 16"/>
            <p:cNvSpPr txBox="1"/>
            <p:nvPr/>
          </p:nvSpPr>
          <p:spPr>
            <a:xfrm>
              <a:off x="0" y="161925"/>
              <a:ext cx="5981328" cy="12054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724"/>
                </a:lnSpc>
              </a:pPr>
              <a:r>
                <a:rPr lang="en-US" sz="4920" b="1" dirty="0" err="1">
                  <a:solidFill>
                    <a:srgbClr val="FFFFFF"/>
                  </a:solidFill>
                  <a:latin typeface="Aileron Heavy Bold"/>
                  <a:ea typeface="Aileron Heavy Bold"/>
                  <a:cs typeface="Aileron Heavy Bold"/>
                  <a:sym typeface="Aileron Heavy Bold"/>
                </a:rPr>
                <a:t>BibRC</a:t>
              </a:r>
              <a:endParaRPr lang="en-US" sz="4920" b="1" dirty="0">
                <a:solidFill>
                  <a:srgbClr val="FFFFFF"/>
                </a:solidFill>
                <a:latin typeface="Aileron Heavy Bold"/>
                <a:ea typeface="Aileron Heavy Bold"/>
                <a:cs typeface="Aileron Heavy Bold"/>
                <a:sym typeface="Aileron Heavy Bold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1464296"/>
              <a:ext cx="5981328" cy="3762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1"/>
                </a:lnSpc>
              </a:pPr>
              <a:r>
                <a:rPr lang="en-US" sz="1172" spc="23">
                  <a:solidFill>
                    <a:srgbClr val="FFFFFF"/>
                  </a:solidFill>
                  <a:latin typeface="Aileron"/>
                  <a:ea typeface="Aileron"/>
                  <a:cs typeface="Aileron"/>
                  <a:sym typeface="Aileron"/>
                </a:rPr>
                <a:t>Biblioteca Digital da Região de Coimbra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5737883" y="691198"/>
            <a:ext cx="2490469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88"/>
              </a:lnSpc>
            </a:pPr>
            <a:r>
              <a:rPr lang="en-US" sz="1753" b="1" spc="87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REDES CULTURAIS E TRANSIÇÃO DIGITAL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696992" y="392986"/>
            <a:ext cx="2445595" cy="172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02"/>
              </a:lnSpc>
            </a:pPr>
            <a:r>
              <a:rPr lang="en-US" sz="963" i="1" spc="48">
                <a:solidFill>
                  <a:srgbClr val="FFFFFF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 Plano de Recuperação e Resiliência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124461" y="1762176"/>
            <a:ext cx="1590657" cy="3795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59"/>
              </a:lnSpc>
            </a:pPr>
            <a:r>
              <a:rPr lang="en-US" sz="666" b="1" spc="66">
                <a:solidFill>
                  <a:srgbClr val="5E5E5E"/>
                </a:solidFill>
                <a:latin typeface="Lora Bold"/>
                <a:ea typeface="Lora Bold"/>
                <a:cs typeface="Lora Bold"/>
                <a:sym typeface="Lora Bold"/>
              </a:rPr>
              <a:t>Este investimento visa a modernização da infraestrutura tecnológica da rede de equipamentos culturais públicos. </a:t>
            </a:r>
          </a:p>
          <a:p>
            <a:pPr algn="just">
              <a:lnSpc>
                <a:spcPts val="1059"/>
              </a:lnSpc>
            </a:pPr>
            <a:endParaRPr lang="en-US" sz="666" b="1" spc="66">
              <a:solidFill>
                <a:srgbClr val="5E5E5E"/>
              </a:solidFill>
              <a:latin typeface="Lora Bold"/>
              <a:ea typeface="Lora Bold"/>
              <a:cs typeface="Lora Bold"/>
              <a:sym typeface="Lora Bold"/>
            </a:endParaRPr>
          </a:p>
          <a:p>
            <a:pPr>
              <a:lnSpc>
                <a:spcPts val="1059"/>
              </a:lnSpc>
            </a:pPr>
            <a:r>
              <a:rPr lang="en-US" sz="666" spc="66">
                <a:solidFill>
                  <a:srgbClr val="5E5E5E"/>
                </a:solidFill>
                <a:latin typeface="Lora"/>
                <a:ea typeface="Lora"/>
                <a:cs typeface="Lora"/>
                <a:sym typeface="Lora"/>
              </a:rPr>
              <a:t>Este investimento permitirá capacitar tecnologicamente a rede de equipamentos culturais, quer ao nível de software, hardware e de recursos qualificados, apoiando a transição digital da rede de equipamentos públicos de cultura.</a:t>
            </a:r>
          </a:p>
          <a:p>
            <a:pPr>
              <a:lnSpc>
                <a:spcPts val="1059"/>
              </a:lnSpc>
            </a:pPr>
            <a:endParaRPr lang="en-US" sz="666" spc="66">
              <a:solidFill>
                <a:srgbClr val="5E5E5E"/>
              </a:solidFill>
              <a:latin typeface="Lora"/>
              <a:ea typeface="Lora"/>
              <a:cs typeface="Lora"/>
              <a:sym typeface="Lora"/>
            </a:endParaRPr>
          </a:p>
          <a:p>
            <a:pPr>
              <a:lnSpc>
                <a:spcPts val="1059"/>
              </a:lnSpc>
            </a:pPr>
            <a:r>
              <a:rPr lang="en-US" sz="666" spc="66">
                <a:solidFill>
                  <a:srgbClr val="5E5E5E"/>
                </a:solidFill>
                <a:latin typeface="Lora"/>
                <a:ea typeface="Lora"/>
                <a:cs typeface="Lora"/>
                <a:sym typeface="Lora"/>
              </a:rPr>
              <a:t>Paralelamente visa ainda a digitalização de artes e património - cinema, teatro, artes plásticas, música, dança, livros, fotografia, património sonoro, arquivos históricos,</a:t>
            </a:r>
          </a:p>
          <a:p>
            <a:pPr>
              <a:lnSpc>
                <a:spcPts val="1060"/>
              </a:lnSpc>
            </a:pPr>
            <a:r>
              <a:rPr lang="en-US" sz="667" spc="67">
                <a:solidFill>
                  <a:srgbClr val="5E5E5E"/>
                </a:solidFill>
                <a:latin typeface="Lora"/>
                <a:ea typeface="Lora"/>
                <a:cs typeface="Lora"/>
                <a:sym typeface="Lora"/>
              </a:rPr>
              <a:t>visando melhorar a experiência do público e assegurar a preservação futura de obras de arte e de património cultural.</a:t>
            </a:r>
          </a:p>
          <a:p>
            <a:pPr>
              <a:lnSpc>
                <a:spcPts val="1060"/>
              </a:lnSpc>
            </a:pPr>
            <a:endParaRPr lang="en-US" sz="667" spc="67">
              <a:solidFill>
                <a:srgbClr val="5E5E5E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8142588" y="1950615"/>
            <a:ext cx="1590657" cy="4782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59"/>
              </a:lnSpc>
            </a:pPr>
            <a:r>
              <a:rPr lang="en-US" sz="666" spc="66">
                <a:solidFill>
                  <a:srgbClr val="5E5E5E"/>
                </a:solidFill>
                <a:latin typeface="Lora"/>
                <a:ea typeface="Lora"/>
                <a:cs typeface="Lora"/>
                <a:sym typeface="Lora"/>
              </a:rPr>
              <a:t>A proposta que de seguida se apresenta é realizada pela Rede de equipamentos culturais mais antiga da CIM Região de Coimbra, a Rede Intermunicipal de Bibliotecas da Região de Coimbra.</a:t>
            </a:r>
          </a:p>
          <a:p>
            <a:pPr>
              <a:lnSpc>
                <a:spcPts val="1059"/>
              </a:lnSpc>
            </a:pPr>
            <a:endParaRPr lang="en-US" sz="666" spc="66">
              <a:solidFill>
                <a:srgbClr val="5E5E5E"/>
              </a:solidFill>
              <a:latin typeface="Lora"/>
              <a:ea typeface="Lora"/>
              <a:cs typeface="Lora"/>
              <a:sym typeface="Lora"/>
            </a:endParaRPr>
          </a:p>
          <a:p>
            <a:pPr>
              <a:lnSpc>
                <a:spcPts val="1059"/>
              </a:lnSpc>
            </a:pPr>
            <a:r>
              <a:rPr lang="en-US" sz="666" spc="66">
                <a:solidFill>
                  <a:srgbClr val="5E5E5E"/>
                </a:solidFill>
                <a:latin typeface="Lora"/>
                <a:ea typeface="Lora"/>
                <a:cs typeface="Lora"/>
                <a:sym typeface="Lora"/>
              </a:rPr>
              <a:t>Criada em 2017, esta rede integra todas as bibliotecas municipais da Região de Coimbra, a DGLAB, realizando ainda um trabalho de parceria com a Rede de Bibliotecas Escolares.</a:t>
            </a:r>
          </a:p>
          <a:p>
            <a:pPr>
              <a:lnSpc>
                <a:spcPts val="1059"/>
              </a:lnSpc>
            </a:pPr>
            <a:endParaRPr lang="en-US" sz="666" spc="66">
              <a:solidFill>
                <a:srgbClr val="5E5E5E"/>
              </a:solidFill>
              <a:latin typeface="Lora"/>
              <a:ea typeface="Lora"/>
              <a:cs typeface="Lora"/>
              <a:sym typeface="Lora"/>
            </a:endParaRPr>
          </a:p>
          <a:p>
            <a:pPr>
              <a:lnSpc>
                <a:spcPts val="1059"/>
              </a:lnSpc>
            </a:pPr>
            <a:r>
              <a:rPr lang="en-US" sz="666" spc="66">
                <a:solidFill>
                  <a:srgbClr val="5E5E5E"/>
                </a:solidFill>
                <a:latin typeface="Lora"/>
                <a:ea typeface="Lora"/>
                <a:cs typeface="Lora"/>
                <a:sym typeface="Lora"/>
              </a:rPr>
              <a:t>A necessidade de uma ação concertada e holística que apoie a transição desta rede cultural é uma necessidade já identificada pela RIB RC.</a:t>
            </a:r>
          </a:p>
          <a:p>
            <a:pPr>
              <a:lnSpc>
                <a:spcPts val="1059"/>
              </a:lnSpc>
            </a:pPr>
            <a:endParaRPr lang="en-US" sz="666" spc="66">
              <a:solidFill>
                <a:srgbClr val="5E5E5E"/>
              </a:solidFill>
              <a:latin typeface="Lora"/>
              <a:ea typeface="Lora"/>
              <a:cs typeface="Lora"/>
              <a:sym typeface="Lora"/>
            </a:endParaRPr>
          </a:p>
          <a:p>
            <a:pPr>
              <a:lnSpc>
                <a:spcPts val="1060"/>
              </a:lnSpc>
            </a:pPr>
            <a:r>
              <a:rPr lang="en-US" sz="667" spc="67">
                <a:solidFill>
                  <a:srgbClr val="5E5E5E"/>
                </a:solidFill>
                <a:latin typeface="Lora"/>
                <a:ea typeface="Lora"/>
                <a:cs typeface="Lora"/>
                <a:sym typeface="Lora"/>
              </a:rPr>
              <a:t>Desta forma apresenta-se de seguida uma proposta de implementação da BibRC - Biblioteca Digital da Região de Coimbra, que pretende oferecer à população em geral equipamentos e serviços que elevem os níveis das literacias, capacitando paralelamente ao nível (inter)municipal tecnologicamente esta rede de equipamentos culturais. </a:t>
            </a:r>
          </a:p>
          <a:p>
            <a:pPr>
              <a:lnSpc>
                <a:spcPts val="1060"/>
              </a:lnSpc>
            </a:pPr>
            <a:endParaRPr lang="en-US" sz="667" spc="67">
              <a:solidFill>
                <a:srgbClr val="5E5E5E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22" name="Picture 2" descr="AMP Instituição - PRR">
            <a:extLst>
              <a:ext uri="{FF2B5EF4-FFF2-40B4-BE49-F238E27FC236}">
                <a16:creationId xmlns="" xmlns:a16="http://schemas.microsoft.com/office/drawing/2014/main" id="{19C1BCB7-A0D9-6D24-7A2C-4743D366AA18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rcRect t="14658" b="36920"/>
          <a:stretch>
            <a:fillRect/>
          </a:stretch>
        </p:blipFill>
        <p:spPr>
          <a:xfrm>
            <a:off x="5054979" y="5977679"/>
            <a:ext cx="2802859" cy="59642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A04AB3A-674B-1C1C-3953-68B18CAAE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21D5B97-29AE-8B21-34A1-A37B181F85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1457325"/>
            <a:ext cx="10515600" cy="1325559"/>
          </a:xfrm>
        </p:spPr>
        <p:txBody>
          <a:bodyPr/>
          <a:lstStyle/>
          <a:p>
            <a:pPr lvl="0"/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Catálogo Agregador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D7C9C1C-3116-F27C-7349-5BFEC478D49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3018995"/>
            <a:ext cx="6337304" cy="3255958"/>
          </a:xfrm>
        </p:spPr>
        <p:txBody>
          <a:bodyPr>
            <a:normAutofit fontScale="85000" lnSpcReduction="20000"/>
          </a:bodyPr>
          <a:lstStyle/>
          <a:p>
            <a:pPr lvl="0">
              <a:lnSpc>
                <a:spcPct val="110000"/>
              </a:lnSpc>
            </a:pP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Esta solução estará implementada até 31 de dezembro de 2024.</a:t>
            </a:r>
          </a:p>
          <a:p>
            <a:pPr lvl="0">
              <a:lnSpc>
                <a:spcPct val="110000"/>
              </a:lnSpc>
            </a:pP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O Serviço de empréstimo intermunicipal é um processo fundamental para encurtar distâncias e dificuldades de acesso e comunicação entre bibliotecas e utilizadores, independentemente da sua biblioteca de origem. </a:t>
            </a:r>
          </a:p>
          <a:p>
            <a:pPr lvl="0">
              <a:lnSpc>
                <a:spcPct val="110000"/>
              </a:lnSpc>
            </a:pP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Este serviço destina-se a facilitar o acesso às coleções das bibliotecas da RIB-RC a qualquer cidadão que resida, trabalhe ou estude num dos Municípios da CIM-RC, podendo o mesmo usufruir de todos os serviços de empréstimo prestados por qualquer Biblioteca da RIB-RC, desde que se encontre inscrito em pelo menos uma delas.</a:t>
            </a:r>
          </a:p>
        </p:txBody>
      </p:sp>
      <p:pic>
        <p:nvPicPr>
          <p:cNvPr id="4" name="Picture 2" descr="AMP Instituição - PRR">
            <a:extLst>
              <a:ext uri="{FF2B5EF4-FFF2-40B4-BE49-F238E27FC236}">
                <a16:creationId xmlns="" xmlns:a16="http://schemas.microsoft.com/office/drawing/2014/main" id="{BF25057E-7DFA-6E1B-7DF4-DC52E2FECF1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t="14658" b="36920"/>
          <a:stretch>
            <a:fillRect/>
          </a:stretch>
        </p:blipFill>
        <p:spPr>
          <a:xfrm>
            <a:off x="6277319" y="487795"/>
            <a:ext cx="5076474" cy="108022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16" descr="BM Mira">
            <a:extLst>
              <a:ext uri="{FF2B5EF4-FFF2-40B4-BE49-F238E27FC236}">
                <a16:creationId xmlns="" xmlns:a16="http://schemas.microsoft.com/office/drawing/2014/main" id="{B471C739-9BEB-84E2-D3CF-050533F39CA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810500" y="2537551"/>
            <a:ext cx="4381500" cy="300328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="" xmlns:p14="http://schemas.microsoft.com/office/powerpoint/2010/main" val="3580830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500817-AD7B-79C7-AA1E-5BB2E5E94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Desafios futuros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AA21C73-C1D2-6DDE-99C8-B199902D9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3" y="1825627"/>
            <a:ext cx="6675780" cy="4351336"/>
          </a:xfrm>
        </p:spPr>
        <p:txBody>
          <a:bodyPr/>
          <a:lstStyle/>
          <a:p>
            <a:r>
              <a:rPr lang="pt-PT" dirty="0"/>
              <a:t>Criação de </a:t>
            </a:r>
            <a:r>
              <a:rPr lang="pt-PT" dirty="0" err="1"/>
              <a:t>Maker</a:t>
            </a:r>
            <a:r>
              <a:rPr lang="pt-PT" dirty="0"/>
              <a:t> </a:t>
            </a:r>
            <a:r>
              <a:rPr lang="pt-PT" dirty="0" err="1"/>
              <a:t>Spaces</a:t>
            </a:r>
            <a:r>
              <a:rPr lang="pt-PT" dirty="0"/>
              <a:t> nas Bibliotecas Municipais no âmbito do programa Realiza.te da CIM-RC.</a:t>
            </a:r>
          </a:p>
          <a:p>
            <a:r>
              <a:rPr lang="pt-PT" dirty="0"/>
              <a:t>Cada espaço será construído à medidas nas necessidades e realidades locais.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2050" name="Picture 2" descr="Educação CIM RC">
            <a:extLst>
              <a:ext uri="{FF2B5EF4-FFF2-40B4-BE49-F238E27FC236}">
                <a16:creationId xmlns="" xmlns:a16="http://schemas.microsoft.com/office/drawing/2014/main" id="{77F52F1C-CE1A-8CA3-B88F-6D2977D50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687" y="4883764"/>
            <a:ext cx="1353585" cy="1353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D69BBC16-9C14-4920-39F2-88315FE6DFD6}"/>
              </a:ext>
            </a:extLst>
          </p:cNvPr>
          <p:cNvGrpSpPr>
            <a:grpSpLocks noChangeAspect="1"/>
          </p:cNvGrpSpPr>
          <p:nvPr/>
        </p:nvGrpSpPr>
        <p:grpSpPr>
          <a:xfrm>
            <a:off x="1080629" y="5313179"/>
            <a:ext cx="2472037" cy="422829"/>
            <a:chOff x="2921788" y="2886069"/>
            <a:chExt cx="6348418" cy="1085864"/>
          </a:xfrm>
        </p:grpSpPr>
        <p:grpSp>
          <p:nvGrpSpPr>
            <p:cNvPr id="5" name="Group 2">
              <a:extLst>
                <a:ext uri="{FF2B5EF4-FFF2-40B4-BE49-F238E27FC236}">
                  <a16:creationId xmlns="" xmlns:a16="http://schemas.microsoft.com/office/drawing/2014/main" id="{05BBD165-2631-C68C-EC68-1FC9D58711B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921788" y="2968940"/>
              <a:ext cx="2428319" cy="1001879"/>
              <a:chOff x="0" y="0"/>
              <a:chExt cx="2676893" cy="1104430"/>
            </a:xfrm>
          </p:grpSpPr>
          <p:sp>
            <p:nvSpPr>
              <p:cNvPr id="28" name="Freeform 3">
                <a:extLst>
                  <a:ext uri="{FF2B5EF4-FFF2-40B4-BE49-F238E27FC236}">
                    <a16:creationId xmlns="" xmlns:a16="http://schemas.microsoft.com/office/drawing/2014/main" id="{4E95030A-EF37-FA2A-86D1-47FDCD52EA34}"/>
                  </a:ext>
                </a:extLst>
              </p:cNvPr>
              <p:cNvSpPr/>
              <p:nvPr/>
            </p:nvSpPr>
            <p:spPr>
              <a:xfrm>
                <a:off x="911225" y="255778"/>
                <a:ext cx="802386" cy="785241"/>
              </a:xfrm>
              <a:custGeom>
                <a:avLst/>
                <a:gdLst/>
                <a:ahLst/>
                <a:cxnLst/>
                <a:rect l="l" t="t" r="r" b="b"/>
                <a:pathLst>
                  <a:path w="802386" h="785241">
                    <a:moveTo>
                      <a:pt x="254127" y="312166"/>
                    </a:moveTo>
                    <a:lnTo>
                      <a:pt x="552069" y="312166"/>
                    </a:lnTo>
                    <a:cubicBezTo>
                      <a:pt x="529844" y="238633"/>
                      <a:pt x="476758" y="198755"/>
                      <a:pt x="400050" y="198755"/>
                    </a:cubicBezTo>
                    <a:cubicBezTo>
                      <a:pt x="326136" y="198755"/>
                      <a:pt x="274574" y="239014"/>
                      <a:pt x="254127" y="312166"/>
                    </a:cubicBezTo>
                    <a:moveTo>
                      <a:pt x="796925" y="452755"/>
                    </a:moveTo>
                    <a:lnTo>
                      <a:pt x="249682" y="452755"/>
                    </a:lnTo>
                    <a:cubicBezTo>
                      <a:pt x="266192" y="537337"/>
                      <a:pt x="320040" y="581025"/>
                      <a:pt x="400177" y="581025"/>
                    </a:cubicBezTo>
                    <a:cubicBezTo>
                      <a:pt x="459486" y="581025"/>
                      <a:pt x="509016" y="555117"/>
                      <a:pt x="533527" y="511937"/>
                    </a:cubicBezTo>
                    <a:lnTo>
                      <a:pt x="786130" y="511937"/>
                    </a:lnTo>
                    <a:cubicBezTo>
                      <a:pt x="734314" y="680085"/>
                      <a:pt x="585216" y="785241"/>
                      <a:pt x="400304" y="785241"/>
                    </a:cubicBezTo>
                    <a:cubicBezTo>
                      <a:pt x="170434" y="785241"/>
                      <a:pt x="0" y="617220"/>
                      <a:pt x="0" y="392049"/>
                    </a:cubicBezTo>
                    <a:cubicBezTo>
                      <a:pt x="0" y="166116"/>
                      <a:pt x="169037" y="0"/>
                      <a:pt x="400304" y="0"/>
                    </a:cubicBezTo>
                    <a:cubicBezTo>
                      <a:pt x="637794" y="0"/>
                      <a:pt x="802386" y="169545"/>
                      <a:pt x="802386" y="385699"/>
                    </a:cubicBezTo>
                    <a:cubicBezTo>
                      <a:pt x="802386" y="407924"/>
                      <a:pt x="800481" y="430149"/>
                      <a:pt x="797052" y="452882"/>
                    </a:cubicBezTo>
                  </a:path>
                </a:pathLst>
              </a:custGeom>
              <a:solidFill>
                <a:srgbClr val="D91D54"/>
              </a:solidFill>
            </p:spPr>
            <p:txBody>
              <a:bodyPr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t-PT" sz="800"/>
              </a:p>
            </p:txBody>
          </p:sp>
          <p:sp>
            <p:nvSpPr>
              <p:cNvPr id="29" name="Freeform 4">
                <a:extLst>
                  <a:ext uri="{FF2B5EF4-FFF2-40B4-BE49-F238E27FC236}">
                    <a16:creationId xmlns="" xmlns:a16="http://schemas.microsoft.com/office/drawing/2014/main" id="{FEB51568-4C53-D826-5799-C9FEE2F77177}"/>
                  </a:ext>
                </a:extLst>
              </p:cNvPr>
              <p:cNvSpPr/>
              <p:nvPr/>
            </p:nvSpPr>
            <p:spPr>
              <a:xfrm>
                <a:off x="1786636" y="256794"/>
                <a:ext cx="826770" cy="784098"/>
              </a:xfrm>
              <a:custGeom>
                <a:avLst/>
                <a:gdLst/>
                <a:ahLst/>
                <a:cxnLst/>
                <a:rect l="l" t="t" r="r" b="b"/>
                <a:pathLst>
                  <a:path w="826770" h="784098">
                    <a:moveTo>
                      <a:pt x="585343" y="391287"/>
                    </a:moveTo>
                    <a:cubicBezTo>
                      <a:pt x="585343" y="295656"/>
                      <a:pt x="515493" y="223774"/>
                      <a:pt x="420370" y="223774"/>
                    </a:cubicBezTo>
                    <a:cubicBezTo>
                      <a:pt x="324739" y="223774"/>
                      <a:pt x="255397" y="295656"/>
                      <a:pt x="255397" y="391287"/>
                    </a:cubicBezTo>
                    <a:cubicBezTo>
                      <a:pt x="255397" y="487553"/>
                      <a:pt x="325374" y="559308"/>
                      <a:pt x="420370" y="559308"/>
                    </a:cubicBezTo>
                    <a:cubicBezTo>
                      <a:pt x="515366" y="559308"/>
                      <a:pt x="585343" y="487426"/>
                      <a:pt x="585343" y="391287"/>
                    </a:cubicBezTo>
                    <a:moveTo>
                      <a:pt x="826770" y="22225"/>
                    </a:moveTo>
                    <a:lnTo>
                      <a:pt x="826770" y="759206"/>
                    </a:lnTo>
                    <a:lnTo>
                      <a:pt x="630555" y="759206"/>
                    </a:lnTo>
                    <a:lnTo>
                      <a:pt x="608838" y="707009"/>
                    </a:lnTo>
                    <a:cubicBezTo>
                      <a:pt x="548513" y="755904"/>
                      <a:pt x="472059" y="784098"/>
                      <a:pt x="386461" y="784098"/>
                    </a:cubicBezTo>
                    <a:cubicBezTo>
                      <a:pt x="161163" y="784098"/>
                      <a:pt x="0" y="619760"/>
                      <a:pt x="0" y="390652"/>
                    </a:cubicBezTo>
                    <a:cubicBezTo>
                      <a:pt x="0" y="162433"/>
                      <a:pt x="161036" y="0"/>
                      <a:pt x="386461" y="0"/>
                    </a:cubicBezTo>
                    <a:cubicBezTo>
                      <a:pt x="473329" y="0"/>
                      <a:pt x="550799" y="28956"/>
                      <a:pt x="611632" y="79248"/>
                    </a:cubicBezTo>
                    <a:lnTo>
                      <a:pt x="637540" y="22225"/>
                    </a:lnTo>
                    <a:close/>
                  </a:path>
                </a:pathLst>
              </a:custGeom>
              <a:solidFill>
                <a:srgbClr val="0EA59B"/>
              </a:solidFill>
            </p:spPr>
            <p:txBody>
              <a:bodyPr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t-PT" sz="800"/>
              </a:p>
            </p:txBody>
          </p:sp>
          <p:sp>
            <p:nvSpPr>
              <p:cNvPr id="30" name="Freeform 5">
                <a:extLst>
                  <a:ext uri="{FF2B5EF4-FFF2-40B4-BE49-F238E27FC236}">
                    <a16:creationId xmlns="" xmlns:a16="http://schemas.microsoft.com/office/drawing/2014/main" id="{50DCFB67-E5A0-DD14-35F6-08B72C8106B2}"/>
                  </a:ext>
                </a:extLst>
              </p:cNvPr>
              <p:cNvSpPr/>
              <p:nvPr/>
            </p:nvSpPr>
            <p:spPr>
              <a:xfrm>
                <a:off x="63500" y="489204"/>
                <a:ext cx="263271" cy="355600"/>
              </a:xfrm>
              <a:custGeom>
                <a:avLst/>
                <a:gdLst/>
                <a:ahLst/>
                <a:cxnLst/>
                <a:rect l="l" t="t" r="r" b="b"/>
                <a:pathLst>
                  <a:path w="263271" h="355600">
                    <a:moveTo>
                      <a:pt x="0" y="92329"/>
                    </a:moveTo>
                    <a:lnTo>
                      <a:pt x="263271" y="355600"/>
                    </a:lnTo>
                    <a:lnTo>
                      <a:pt x="263271" y="2635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F2E64"/>
              </a:solidFill>
            </p:spPr>
            <p:txBody>
              <a:bodyPr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t-PT" sz="800"/>
              </a:p>
            </p:txBody>
          </p:sp>
          <p:sp>
            <p:nvSpPr>
              <p:cNvPr id="31" name="Freeform 6">
                <a:extLst>
                  <a:ext uri="{FF2B5EF4-FFF2-40B4-BE49-F238E27FC236}">
                    <a16:creationId xmlns="" xmlns:a16="http://schemas.microsoft.com/office/drawing/2014/main" id="{3DF96146-8037-492A-2133-CDA8AC0D3539}"/>
                  </a:ext>
                </a:extLst>
              </p:cNvPr>
              <p:cNvSpPr/>
              <p:nvPr/>
            </p:nvSpPr>
            <p:spPr>
              <a:xfrm>
                <a:off x="63500" y="608965"/>
                <a:ext cx="263271" cy="355473"/>
              </a:xfrm>
              <a:custGeom>
                <a:avLst/>
                <a:gdLst/>
                <a:ahLst/>
                <a:cxnLst/>
                <a:rect l="l" t="t" r="r" b="b"/>
                <a:pathLst>
                  <a:path w="263271" h="355473">
                    <a:moveTo>
                      <a:pt x="0" y="91948"/>
                    </a:moveTo>
                    <a:lnTo>
                      <a:pt x="263271" y="355473"/>
                    </a:lnTo>
                    <a:lnTo>
                      <a:pt x="263271" y="2633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F2E64"/>
              </a:solidFill>
            </p:spPr>
            <p:txBody>
              <a:bodyPr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t-PT" sz="800"/>
              </a:p>
            </p:txBody>
          </p:sp>
          <p:sp>
            <p:nvSpPr>
              <p:cNvPr id="32" name="Freeform 7">
                <a:extLst>
                  <a:ext uri="{FF2B5EF4-FFF2-40B4-BE49-F238E27FC236}">
                    <a16:creationId xmlns="" xmlns:a16="http://schemas.microsoft.com/office/drawing/2014/main" id="{2842FA66-F490-D0C7-50F0-8BDD07DFC09D}"/>
                  </a:ext>
                </a:extLst>
              </p:cNvPr>
              <p:cNvSpPr/>
              <p:nvPr/>
            </p:nvSpPr>
            <p:spPr>
              <a:xfrm>
                <a:off x="63500" y="130302"/>
                <a:ext cx="263271" cy="355600"/>
              </a:xfrm>
              <a:custGeom>
                <a:avLst/>
                <a:gdLst/>
                <a:ahLst/>
                <a:cxnLst/>
                <a:rect l="l" t="t" r="r" b="b"/>
                <a:pathLst>
                  <a:path w="263271" h="355600">
                    <a:moveTo>
                      <a:pt x="263271" y="263271"/>
                    </a:moveTo>
                    <a:lnTo>
                      <a:pt x="0" y="0"/>
                    </a:lnTo>
                    <a:lnTo>
                      <a:pt x="0" y="91821"/>
                    </a:lnTo>
                    <a:lnTo>
                      <a:pt x="263271" y="355600"/>
                    </a:lnTo>
                    <a:close/>
                  </a:path>
                </a:pathLst>
              </a:custGeom>
              <a:solidFill>
                <a:srgbClr val="2F2E64"/>
              </a:solidFill>
            </p:spPr>
            <p:txBody>
              <a:bodyPr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t-PT" sz="800"/>
              </a:p>
            </p:txBody>
          </p:sp>
          <p:sp>
            <p:nvSpPr>
              <p:cNvPr id="33" name="Freeform 8">
                <a:extLst>
                  <a:ext uri="{FF2B5EF4-FFF2-40B4-BE49-F238E27FC236}">
                    <a16:creationId xmlns="" xmlns:a16="http://schemas.microsoft.com/office/drawing/2014/main" id="{7F3B86CA-7AE9-E0E1-658C-3F905F95A7EC}"/>
                  </a:ext>
                </a:extLst>
              </p:cNvPr>
              <p:cNvSpPr/>
              <p:nvPr/>
            </p:nvSpPr>
            <p:spPr>
              <a:xfrm>
                <a:off x="63500" y="728345"/>
                <a:ext cx="263271" cy="290830"/>
              </a:xfrm>
              <a:custGeom>
                <a:avLst/>
                <a:gdLst/>
                <a:ahLst/>
                <a:cxnLst/>
                <a:rect l="l" t="t" r="r" b="b"/>
                <a:pathLst>
                  <a:path w="263271" h="290830">
                    <a:moveTo>
                      <a:pt x="0" y="92583"/>
                    </a:moveTo>
                    <a:lnTo>
                      <a:pt x="198501" y="290830"/>
                    </a:lnTo>
                    <a:lnTo>
                      <a:pt x="263271" y="290830"/>
                    </a:lnTo>
                    <a:lnTo>
                      <a:pt x="263271" y="2636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F2E64"/>
              </a:solidFill>
            </p:spPr>
            <p:txBody>
              <a:bodyPr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t-PT" sz="800"/>
              </a:p>
            </p:txBody>
          </p:sp>
          <p:sp>
            <p:nvSpPr>
              <p:cNvPr id="34" name="Freeform 9">
                <a:extLst>
                  <a:ext uri="{FF2B5EF4-FFF2-40B4-BE49-F238E27FC236}">
                    <a16:creationId xmlns="" xmlns:a16="http://schemas.microsoft.com/office/drawing/2014/main" id="{D7F8218B-90F0-9A18-7EAB-CFD0BF2A5D9B}"/>
                  </a:ext>
                </a:extLst>
              </p:cNvPr>
              <p:cNvSpPr/>
              <p:nvPr/>
            </p:nvSpPr>
            <p:spPr>
              <a:xfrm>
                <a:off x="63500" y="63500"/>
                <a:ext cx="807720" cy="955675"/>
              </a:xfrm>
              <a:custGeom>
                <a:avLst/>
                <a:gdLst/>
                <a:ahLst/>
                <a:cxnLst/>
                <a:rect l="l" t="t" r="r" b="b"/>
                <a:pathLst>
                  <a:path w="807720" h="955675">
                    <a:moveTo>
                      <a:pt x="617982" y="608076"/>
                    </a:moveTo>
                    <a:cubicBezTo>
                      <a:pt x="712343" y="551561"/>
                      <a:pt x="769620" y="455549"/>
                      <a:pt x="769620" y="338201"/>
                    </a:cubicBezTo>
                    <a:cubicBezTo>
                      <a:pt x="769620" y="138430"/>
                      <a:pt x="620268" y="0"/>
                      <a:pt x="414274" y="0"/>
                    </a:cubicBezTo>
                    <a:lnTo>
                      <a:pt x="200279" y="0"/>
                    </a:lnTo>
                    <a:lnTo>
                      <a:pt x="263398" y="63246"/>
                    </a:lnTo>
                    <a:lnTo>
                      <a:pt x="263398" y="90805"/>
                    </a:lnTo>
                    <a:lnTo>
                      <a:pt x="172720" y="0"/>
                    </a:lnTo>
                    <a:lnTo>
                      <a:pt x="80645" y="0"/>
                    </a:lnTo>
                    <a:lnTo>
                      <a:pt x="263271" y="182626"/>
                    </a:lnTo>
                    <a:lnTo>
                      <a:pt x="263271" y="210185"/>
                    </a:lnTo>
                    <a:lnTo>
                      <a:pt x="53086" y="0"/>
                    </a:lnTo>
                    <a:lnTo>
                      <a:pt x="0" y="0"/>
                    </a:lnTo>
                    <a:lnTo>
                      <a:pt x="0" y="39370"/>
                    </a:lnTo>
                    <a:lnTo>
                      <a:pt x="263271" y="302514"/>
                    </a:lnTo>
                    <a:lnTo>
                      <a:pt x="263271" y="233934"/>
                    </a:lnTo>
                    <a:lnTo>
                      <a:pt x="383540" y="233934"/>
                    </a:lnTo>
                    <a:cubicBezTo>
                      <a:pt x="457073" y="233934"/>
                      <a:pt x="499491" y="277622"/>
                      <a:pt x="499491" y="337439"/>
                    </a:cubicBezTo>
                    <a:cubicBezTo>
                      <a:pt x="499491" y="397256"/>
                      <a:pt x="457073" y="441579"/>
                      <a:pt x="383540" y="441579"/>
                    </a:cubicBezTo>
                    <a:lnTo>
                      <a:pt x="263271" y="441579"/>
                    </a:lnTo>
                    <a:lnTo>
                      <a:pt x="263271" y="449961"/>
                    </a:lnTo>
                    <a:lnTo>
                      <a:pt x="0" y="186182"/>
                    </a:lnTo>
                    <a:lnTo>
                      <a:pt x="0" y="278892"/>
                    </a:lnTo>
                    <a:lnTo>
                      <a:pt x="259842" y="538353"/>
                    </a:lnTo>
                    <a:lnTo>
                      <a:pt x="259842" y="565912"/>
                    </a:lnTo>
                    <a:lnTo>
                      <a:pt x="0" y="306451"/>
                    </a:lnTo>
                    <a:lnTo>
                      <a:pt x="0" y="398145"/>
                    </a:lnTo>
                    <a:lnTo>
                      <a:pt x="263398" y="661797"/>
                    </a:lnTo>
                    <a:lnTo>
                      <a:pt x="263398" y="663321"/>
                    </a:lnTo>
                    <a:lnTo>
                      <a:pt x="358775" y="663321"/>
                    </a:lnTo>
                    <a:lnTo>
                      <a:pt x="513842" y="955675"/>
                    </a:lnTo>
                    <a:lnTo>
                      <a:pt x="807720" y="955675"/>
                    </a:lnTo>
                    <a:close/>
                  </a:path>
                </a:pathLst>
              </a:custGeom>
              <a:solidFill>
                <a:srgbClr val="2F2E64"/>
              </a:solidFill>
            </p:spPr>
            <p:txBody>
              <a:bodyPr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t-PT" sz="800"/>
              </a:p>
            </p:txBody>
          </p:sp>
          <p:sp>
            <p:nvSpPr>
              <p:cNvPr id="35" name="Freeform 10">
                <a:extLst>
                  <a:ext uri="{FF2B5EF4-FFF2-40B4-BE49-F238E27FC236}">
                    <a16:creationId xmlns="" xmlns:a16="http://schemas.microsoft.com/office/drawing/2014/main" id="{48077BE4-BABF-37E1-62AA-F3EC3DBC75B1}"/>
                  </a:ext>
                </a:extLst>
              </p:cNvPr>
              <p:cNvSpPr/>
              <p:nvPr/>
            </p:nvSpPr>
            <p:spPr>
              <a:xfrm>
                <a:off x="63500" y="967994"/>
                <a:ext cx="51308" cy="51181"/>
              </a:xfrm>
              <a:custGeom>
                <a:avLst/>
                <a:gdLst/>
                <a:ahLst/>
                <a:cxnLst/>
                <a:rect l="l" t="t" r="r" b="b"/>
                <a:pathLst>
                  <a:path w="51308" h="51181">
                    <a:moveTo>
                      <a:pt x="0" y="51181"/>
                    </a:moveTo>
                    <a:lnTo>
                      <a:pt x="51308" y="511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F2E64"/>
              </a:solidFill>
            </p:spPr>
            <p:txBody>
              <a:bodyPr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t-PT" sz="800"/>
              </a:p>
            </p:txBody>
          </p:sp>
          <p:sp>
            <p:nvSpPr>
              <p:cNvPr id="36" name="Freeform 11">
                <a:extLst>
                  <a:ext uri="{FF2B5EF4-FFF2-40B4-BE49-F238E27FC236}">
                    <a16:creationId xmlns="" xmlns:a16="http://schemas.microsoft.com/office/drawing/2014/main" id="{CC87A1A4-A872-2479-1A50-BF3824903931}"/>
                  </a:ext>
                </a:extLst>
              </p:cNvPr>
              <p:cNvSpPr/>
              <p:nvPr/>
            </p:nvSpPr>
            <p:spPr>
              <a:xfrm>
                <a:off x="63500" y="848487"/>
                <a:ext cx="170942" cy="170815"/>
              </a:xfrm>
              <a:custGeom>
                <a:avLst/>
                <a:gdLst/>
                <a:ahLst/>
                <a:cxnLst/>
                <a:rect l="l" t="t" r="r" b="b"/>
                <a:pathLst>
                  <a:path w="170942" h="170815">
                    <a:moveTo>
                      <a:pt x="0" y="92075"/>
                    </a:moveTo>
                    <a:lnTo>
                      <a:pt x="78867" y="170815"/>
                    </a:lnTo>
                    <a:lnTo>
                      <a:pt x="170942" y="1708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F2E64"/>
              </a:solidFill>
            </p:spPr>
            <p:txBody>
              <a:bodyPr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t-PT" sz="800"/>
              </a:p>
            </p:txBody>
          </p:sp>
        </p:grpSp>
        <p:sp>
          <p:nvSpPr>
            <p:cNvPr id="6" name="Freeform 12">
              <a:extLst>
                <a:ext uri="{FF2B5EF4-FFF2-40B4-BE49-F238E27FC236}">
                  <a16:creationId xmlns="" xmlns:a16="http://schemas.microsoft.com/office/drawing/2014/main" id="{3FAA73D8-BCA2-D69B-67BA-948C675ADC76}"/>
                </a:ext>
              </a:extLst>
            </p:cNvPr>
            <p:cNvSpPr/>
            <p:nvPr/>
          </p:nvSpPr>
          <p:spPr>
            <a:xfrm>
              <a:off x="5382026" y="2886069"/>
              <a:ext cx="341370" cy="1054525"/>
            </a:xfrm>
            <a:custGeom>
              <a:avLst/>
              <a:gdLst/>
              <a:ahLst/>
              <a:cxnLst/>
              <a:rect l="l" t="t" r="r" b="b"/>
              <a:pathLst>
                <a:path w="512055" h="1581788">
                  <a:moveTo>
                    <a:pt x="0" y="0"/>
                  </a:moveTo>
                  <a:lnTo>
                    <a:pt x="512055" y="0"/>
                  </a:lnTo>
                  <a:lnTo>
                    <a:pt x="512055" y="1581788"/>
                  </a:lnTo>
                  <a:lnTo>
                    <a:pt x="0" y="15817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print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800"/>
            </a:p>
          </p:txBody>
        </p:sp>
        <p:grpSp>
          <p:nvGrpSpPr>
            <p:cNvPr id="7" name="Group 13">
              <a:extLst>
                <a:ext uri="{FF2B5EF4-FFF2-40B4-BE49-F238E27FC236}">
                  <a16:creationId xmlns="" xmlns:a16="http://schemas.microsoft.com/office/drawing/2014/main" id="{398C1FF6-2F4D-7219-CC2B-EF5ED8D6CF0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755314" y="2886069"/>
              <a:ext cx="1831025" cy="1084750"/>
              <a:chOff x="0" y="0"/>
              <a:chExt cx="2018449" cy="1195794"/>
            </a:xfrm>
          </p:grpSpPr>
          <p:sp>
            <p:nvSpPr>
              <p:cNvPr id="12" name="Freeform 14">
                <a:extLst>
                  <a:ext uri="{FF2B5EF4-FFF2-40B4-BE49-F238E27FC236}">
                    <a16:creationId xmlns="" xmlns:a16="http://schemas.microsoft.com/office/drawing/2014/main" id="{3B51EF6E-B010-4673-B3A7-5D56861E389D}"/>
                  </a:ext>
                </a:extLst>
              </p:cNvPr>
              <p:cNvSpPr/>
              <p:nvPr/>
            </p:nvSpPr>
            <p:spPr>
              <a:xfrm>
                <a:off x="63500" y="63500"/>
                <a:ext cx="253873" cy="1044702"/>
              </a:xfrm>
              <a:custGeom>
                <a:avLst/>
                <a:gdLst/>
                <a:ahLst/>
                <a:cxnLst/>
                <a:rect l="l" t="t" r="r" b="b"/>
                <a:pathLst>
                  <a:path w="253873" h="1044702">
                    <a:moveTo>
                      <a:pt x="1905" y="0"/>
                    </a:moveTo>
                    <a:lnTo>
                      <a:pt x="251968" y="0"/>
                    </a:lnTo>
                    <a:lnTo>
                      <a:pt x="251968" y="215392"/>
                    </a:lnTo>
                    <a:lnTo>
                      <a:pt x="1905" y="215392"/>
                    </a:lnTo>
                    <a:close/>
                    <a:moveTo>
                      <a:pt x="0" y="307594"/>
                    </a:moveTo>
                    <a:lnTo>
                      <a:pt x="253873" y="307594"/>
                    </a:lnTo>
                    <a:lnTo>
                      <a:pt x="253873" y="1044702"/>
                    </a:lnTo>
                    <a:lnTo>
                      <a:pt x="0" y="1044702"/>
                    </a:lnTo>
                    <a:close/>
                  </a:path>
                </a:pathLst>
              </a:custGeom>
              <a:solidFill>
                <a:srgbClr val="F4B02B"/>
              </a:solidFill>
            </p:spPr>
            <p:txBody>
              <a:bodyPr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t-PT" sz="800"/>
              </a:p>
            </p:txBody>
          </p:sp>
          <p:sp>
            <p:nvSpPr>
              <p:cNvPr id="13" name="Freeform 15">
                <a:extLst>
                  <a:ext uri="{FF2B5EF4-FFF2-40B4-BE49-F238E27FC236}">
                    <a16:creationId xmlns="" xmlns:a16="http://schemas.microsoft.com/office/drawing/2014/main" id="{FB01519A-2D9D-8998-E232-AEC60F5C2DBA}"/>
                  </a:ext>
                </a:extLst>
              </p:cNvPr>
              <p:cNvSpPr/>
              <p:nvPr/>
            </p:nvSpPr>
            <p:spPr>
              <a:xfrm>
                <a:off x="425069" y="595249"/>
                <a:ext cx="636397" cy="512953"/>
              </a:xfrm>
              <a:custGeom>
                <a:avLst/>
                <a:gdLst/>
                <a:ahLst/>
                <a:cxnLst/>
                <a:rect l="l" t="t" r="r" b="b"/>
                <a:pathLst>
                  <a:path w="636397" h="512953">
                    <a:moveTo>
                      <a:pt x="525272" y="0"/>
                    </a:moveTo>
                    <a:lnTo>
                      <a:pt x="355219" y="287147"/>
                    </a:lnTo>
                    <a:lnTo>
                      <a:pt x="636397" y="287147"/>
                    </a:lnTo>
                    <a:lnTo>
                      <a:pt x="636397" y="512953"/>
                    </a:lnTo>
                    <a:lnTo>
                      <a:pt x="0" y="512953"/>
                    </a:lnTo>
                    <a:lnTo>
                      <a:pt x="0" y="475234"/>
                    </a:lnTo>
                    <a:lnTo>
                      <a:pt x="282321" y="0"/>
                    </a:lnTo>
                  </a:path>
                </a:pathLst>
              </a:custGeom>
              <a:solidFill>
                <a:srgbClr val="3A4A98"/>
              </a:solidFill>
            </p:spPr>
            <p:txBody>
              <a:bodyPr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t-PT" sz="800"/>
              </a:p>
            </p:txBody>
          </p:sp>
          <p:sp>
            <p:nvSpPr>
              <p:cNvPr id="14" name="Freeform 16">
                <a:extLst>
                  <a:ext uri="{FF2B5EF4-FFF2-40B4-BE49-F238E27FC236}">
                    <a16:creationId xmlns="" xmlns:a16="http://schemas.microsoft.com/office/drawing/2014/main" id="{30B1403B-D13E-C946-4616-C58D7A753B88}"/>
                  </a:ext>
                </a:extLst>
              </p:cNvPr>
              <p:cNvSpPr/>
              <p:nvPr/>
            </p:nvSpPr>
            <p:spPr>
              <a:xfrm>
                <a:off x="1128141" y="348107"/>
                <a:ext cx="826897" cy="784098"/>
              </a:xfrm>
              <a:custGeom>
                <a:avLst/>
                <a:gdLst/>
                <a:ahLst/>
                <a:cxnLst/>
                <a:rect l="l" t="t" r="r" b="b"/>
                <a:pathLst>
                  <a:path w="826897" h="784098">
                    <a:moveTo>
                      <a:pt x="585343" y="391287"/>
                    </a:moveTo>
                    <a:cubicBezTo>
                      <a:pt x="585343" y="295656"/>
                      <a:pt x="515493" y="223774"/>
                      <a:pt x="420370" y="223774"/>
                    </a:cubicBezTo>
                    <a:cubicBezTo>
                      <a:pt x="324739" y="223774"/>
                      <a:pt x="255397" y="295656"/>
                      <a:pt x="255397" y="391287"/>
                    </a:cubicBezTo>
                    <a:cubicBezTo>
                      <a:pt x="255397" y="487553"/>
                      <a:pt x="325247" y="559308"/>
                      <a:pt x="420370" y="559308"/>
                    </a:cubicBezTo>
                    <a:cubicBezTo>
                      <a:pt x="515493" y="559308"/>
                      <a:pt x="585343" y="487426"/>
                      <a:pt x="585343" y="391287"/>
                    </a:cubicBezTo>
                    <a:moveTo>
                      <a:pt x="826897" y="22225"/>
                    </a:moveTo>
                    <a:lnTo>
                      <a:pt x="826897" y="759206"/>
                    </a:lnTo>
                    <a:lnTo>
                      <a:pt x="630555" y="759206"/>
                    </a:lnTo>
                    <a:lnTo>
                      <a:pt x="608838" y="707009"/>
                    </a:lnTo>
                    <a:cubicBezTo>
                      <a:pt x="548513" y="755904"/>
                      <a:pt x="472059" y="784098"/>
                      <a:pt x="386461" y="784098"/>
                    </a:cubicBezTo>
                    <a:cubicBezTo>
                      <a:pt x="161163" y="784098"/>
                      <a:pt x="0" y="619760"/>
                      <a:pt x="0" y="390652"/>
                    </a:cubicBezTo>
                    <a:cubicBezTo>
                      <a:pt x="0" y="162433"/>
                      <a:pt x="161036" y="0"/>
                      <a:pt x="386461" y="0"/>
                    </a:cubicBezTo>
                    <a:cubicBezTo>
                      <a:pt x="473202" y="0"/>
                      <a:pt x="550799" y="28956"/>
                      <a:pt x="611632" y="79248"/>
                    </a:cubicBezTo>
                    <a:lnTo>
                      <a:pt x="637667" y="22225"/>
                    </a:lnTo>
                    <a:close/>
                  </a:path>
                </a:pathLst>
              </a:custGeom>
              <a:solidFill>
                <a:srgbClr val="2D9D57"/>
              </a:solidFill>
            </p:spPr>
            <p:txBody>
              <a:bodyPr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t-PT" sz="800"/>
              </a:p>
            </p:txBody>
          </p:sp>
          <p:sp>
            <p:nvSpPr>
              <p:cNvPr id="15" name="Freeform 17">
                <a:extLst>
                  <a:ext uri="{FF2B5EF4-FFF2-40B4-BE49-F238E27FC236}">
                    <a16:creationId xmlns="" xmlns:a16="http://schemas.microsoft.com/office/drawing/2014/main" id="{6B64D398-3EE9-98AA-08C5-5C9AE7960369}"/>
                  </a:ext>
                </a:extLst>
              </p:cNvPr>
              <p:cNvSpPr/>
              <p:nvPr/>
            </p:nvSpPr>
            <p:spPr>
              <a:xfrm>
                <a:off x="458851" y="374650"/>
                <a:ext cx="83947" cy="83947"/>
              </a:xfrm>
              <a:custGeom>
                <a:avLst/>
                <a:gdLst/>
                <a:ahLst/>
                <a:cxnLst/>
                <a:rect l="l" t="t" r="r" b="b"/>
                <a:pathLst>
                  <a:path w="83947" h="83947">
                    <a:moveTo>
                      <a:pt x="15113" y="5334"/>
                    </a:moveTo>
                    <a:cubicBezTo>
                      <a:pt x="9779" y="0"/>
                      <a:pt x="127" y="3302"/>
                      <a:pt x="0" y="10922"/>
                    </a:cubicBezTo>
                    <a:lnTo>
                      <a:pt x="0" y="11049"/>
                    </a:lnTo>
                    <a:lnTo>
                      <a:pt x="0" y="73533"/>
                    </a:lnTo>
                    <a:cubicBezTo>
                      <a:pt x="0" y="79248"/>
                      <a:pt x="4699" y="83947"/>
                      <a:pt x="10414" y="83947"/>
                    </a:cubicBezTo>
                    <a:lnTo>
                      <a:pt x="72898" y="83947"/>
                    </a:lnTo>
                    <a:cubicBezTo>
                      <a:pt x="73025" y="83947"/>
                      <a:pt x="73025" y="83947"/>
                      <a:pt x="73025" y="83947"/>
                    </a:cubicBezTo>
                    <a:cubicBezTo>
                      <a:pt x="80518" y="83820"/>
                      <a:pt x="83947" y="74168"/>
                      <a:pt x="78613" y="68834"/>
                    </a:cubicBezTo>
                    <a:close/>
                  </a:path>
                </a:pathLst>
              </a:custGeom>
              <a:solidFill>
                <a:srgbClr val="3A4A98"/>
              </a:solidFill>
            </p:spPr>
            <p:txBody>
              <a:bodyPr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t-PT" sz="800"/>
              </a:p>
            </p:txBody>
          </p:sp>
          <p:sp>
            <p:nvSpPr>
              <p:cNvPr id="16" name="Freeform 18">
                <a:extLst>
                  <a:ext uri="{FF2B5EF4-FFF2-40B4-BE49-F238E27FC236}">
                    <a16:creationId xmlns="" xmlns:a16="http://schemas.microsoft.com/office/drawing/2014/main" id="{E33169DC-9328-822C-5949-1C2A2E992EAC}"/>
                  </a:ext>
                </a:extLst>
              </p:cNvPr>
              <p:cNvSpPr/>
              <p:nvPr/>
            </p:nvSpPr>
            <p:spPr>
              <a:xfrm>
                <a:off x="556895" y="374650"/>
                <a:ext cx="83947" cy="83947"/>
              </a:xfrm>
              <a:custGeom>
                <a:avLst/>
                <a:gdLst/>
                <a:ahLst/>
                <a:cxnLst/>
                <a:rect l="l" t="t" r="r" b="b"/>
                <a:pathLst>
                  <a:path w="83947" h="83947">
                    <a:moveTo>
                      <a:pt x="15113" y="5334"/>
                    </a:moveTo>
                    <a:cubicBezTo>
                      <a:pt x="9779" y="0"/>
                      <a:pt x="127" y="3302"/>
                      <a:pt x="0" y="10922"/>
                    </a:cubicBezTo>
                    <a:cubicBezTo>
                      <a:pt x="0" y="10922"/>
                      <a:pt x="0" y="11049"/>
                      <a:pt x="0" y="11049"/>
                    </a:cubicBezTo>
                    <a:lnTo>
                      <a:pt x="0" y="73533"/>
                    </a:lnTo>
                    <a:cubicBezTo>
                      <a:pt x="0" y="79248"/>
                      <a:pt x="4699" y="83947"/>
                      <a:pt x="10414" y="83947"/>
                    </a:cubicBezTo>
                    <a:lnTo>
                      <a:pt x="72898" y="83947"/>
                    </a:lnTo>
                    <a:cubicBezTo>
                      <a:pt x="73025" y="83947"/>
                      <a:pt x="73025" y="83947"/>
                      <a:pt x="73025" y="83947"/>
                    </a:cubicBezTo>
                    <a:cubicBezTo>
                      <a:pt x="80518" y="83820"/>
                      <a:pt x="83947" y="74168"/>
                      <a:pt x="78613" y="68834"/>
                    </a:cubicBezTo>
                    <a:close/>
                  </a:path>
                </a:pathLst>
              </a:custGeom>
              <a:solidFill>
                <a:srgbClr val="3A4A98"/>
              </a:solidFill>
            </p:spPr>
            <p:txBody>
              <a:bodyPr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t-PT" sz="800"/>
              </a:p>
            </p:txBody>
          </p:sp>
          <p:sp>
            <p:nvSpPr>
              <p:cNvPr id="17" name="Freeform 19">
                <a:extLst>
                  <a:ext uri="{FF2B5EF4-FFF2-40B4-BE49-F238E27FC236}">
                    <a16:creationId xmlns="" xmlns:a16="http://schemas.microsoft.com/office/drawing/2014/main" id="{10FF40FB-CEE7-26A1-5CCC-122456632471}"/>
                  </a:ext>
                </a:extLst>
              </p:cNvPr>
              <p:cNvSpPr/>
              <p:nvPr/>
            </p:nvSpPr>
            <p:spPr>
              <a:xfrm>
                <a:off x="460121" y="473202"/>
                <a:ext cx="83947" cy="83947"/>
              </a:xfrm>
              <a:custGeom>
                <a:avLst/>
                <a:gdLst/>
                <a:ahLst/>
                <a:cxnLst/>
                <a:rect l="l" t="t" r="r" b="b"/>
                <a:pathLst>
                  <a:path w="83947" h="83947">
                    <a:moveTo>
                      <a:pt x="15113" y="5334"/>
                    </a:moveTo>
                    <a:cubicBezTo>
                      <a:pt x="9779" y="0"/>
                      <a:pt x="127" y="3302"/>
                      <a:pt x="0" y="10922"/>
                    </a:cubicBezTo>
                    <a:lnTo>
                      <a:pt x="0" y="11049"/>
                    </a:lnTo>
                    <a:lnTo>
                      <a:pt x="0" y="73533"/>
                    </a:lnTo>
                    <a:cubicBezTo>
                      <a:pt x="0" y="79248"/>
                      <a:pt x="4699" y="83947"/>
                      <a:pt x="10414" y="83947"/>
                    </a:cubicBezTo>
                    <a:lnTo>
                      <a:pt x="72898" y="83947"/>
                    </a:lnTo>
                    <a:lnTo>
                      <a:pt x="73025" y="83947"/>
                    </a:lnTo>
                    <a:cubicBezTo>
                      <a:pt x="80518" y="83820"/>
                      <a:pt x="83947" y="74168"/>
                      <a:pt x="78613" y="68834"/>
                    </a:cubicBezTo>
                    <a:close/>
                  </a:path>
                </a:pathLst>
              </a:custGeom>
              <a:solidFill>
                <a:srgbClr val="3A4A98"/>
              </a:solidFill>
            </p:spPr>
            <p:txBody>
              <a:bodyPr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t-PT" sz="800"/>
              </a:p>
            </p:txBody>
          </p:sp>
          <p:sp>
            <p:nvSpPr>
              <p:cNvPr id="18" name="Freeform 20">
                <a:extLst>
                  <a:ext uri="{FF2B5EF4-FFF2-40B4-BE49-F238E27FC236}">
                    <a16:creationId xmlns="" xmlns:a16="http://schemas.microsoft.com/office/drawing/2014/main" id="{AA87C00F-8C9F-B984-FEEC-FC3EC0AB76D6}"/>
                  </a:ext>
                </a:extLst>
              </p:cNvPr>
              <p:cNvSpPr/>
              <p:nvPr/>
            </p:nvSpPr>
            <p:spPr>
              <a:xfrm>
                <a:off x="557911" y="473202"/>
                <a:ext cx="83947" cy="83947"/>
              </a:xfrm>
              <a:custGeom>
                <a:avLst/>
                <a:gdLst/>
                <a:ahLst/>
                <a:cxnLst/>
                <a:rect l="l" t="t" r="r" b="b"/>
                <a:pathLst>
                  <a:path w="83947" h="83947">
                    <a:moveTo>
                      <a:pt x="15113" y="5334"/>
                    </a:moveTo>
                    <a:cubicBezTo>
                      <a:pt x="9779" y="0"/>
                      <a:pt x="127" y="3302"/>
                      <a:pt x="0" y="10922"/>
                    </a:cubicBezTo>
                    <a:lnTo>
                      <a:pt x="0" y="11049"/>
                    </a:lnTo>
                    <a:lnTo>
                      <a:pt x="0" y="73533"/>
                    </a:lnTo>
                    <a:cubicBezTo>
                      <a:pt x="0" y="79248"/>
                      <a:pt x="4699" y="83947"/>
                      <a:pt x="10414" y="83947"/>
                    </a:cubicBezTo>
                    <a:lnTo>
                      <a:pt x="72898" y="83947"/>
                    </a:lnTo>
                    <a:lnTo>
                      <a:pt x="73025" y="83947"/>
                    </a:lnTo>
                    <a:cubicBezTo>
                      <a:pt x="80518" y="83820"/>
                      <a:pt x="83947" y="74168"/>
                      <a:pt x="78613" y="68834"/>
                    </a:cubicBezTo>
                    <a:close/>
                  </a:path>
                </a:pathLst>
              </a:custGeom>
              <a:solidFill>
                <a:srgbClr val="3A4A98"/>
              </a:solidFill>
            </p:spPr>
            <p:txBody>
              <a:bodyPr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t-PT" sz="800"/>
              </a:p>
            </p:txBody>
          </p:sp>
          <p:sp>
            <p:nvSpPr>
              <p:cNvPr id="19" name="Freeform 21">
                <a:extLst>
                  <a:ext uri="{FF2B5EF4-FFF2-40B4-BE49-F238E27FC236}">
                    <a16:creationId xmlns="" xmlns:a16="http://schemas.microsoft.com/office/drawing/2014/main" id="{C5611E58-16DC-E020-9FA9-5C8D7D168D65}"/>
                  </a:ext>
                </a:extLst>
              </p:cNvPr>
              <p:cNvSpPr/>
              <p:nvPr/>
            </p:nvSpPr>
            <p:spPr>
              <a:xfrm>
                <a:off x="654939" y="374650"/>
                <a:ext cx="83947" cy="83947"/>
              </a:xfrm>
              <a:custGeom>
                <a:avLst/>
                <a:gdLst/>
                <a:ahLst/>
                <a:cxnLst/>
                <a:rect l="l" t="t" r="r" b="b"/>
                <a:pathLst>
                  <a:path w="83947" h="83947">
                    <a:moveTo>
                      <a:pt x="15113" y="5334"/>
                    </a:moveTo>
                    <a:cubicBezTo>
                      <a:pt x="9779" y="0"/>
                      <a:pt x="127" y="3302"/>
                      <a:pt x="0" y="10922"/>
                    </a:cubicBezTo>
                    <a:lnTo>
                      <a:pt x="0" y="11049"/>
                    </a:lnTo>
                    <a:lnTo>
                      <a:pt x="0" y="73533"/>
                    </a:lnTo>
                    <a:cubicBezTo>
                      <a:pt x="0" y="79248"/>
                      <a:pt x="4699" y="83947"/>
                      <a:pt x="10414" y="83947"/>
                    </a:cubicBezTo>
                    <a:lnTo>
                      <a:pt x="72898" y="83947"/>
                    </a:lnTo>
                    <a:cubicBezTo>
                      <a:pt x="73025" y="83947"/>
                      <a:pt x="73025" y="83947"/>
                      <a:pt x="73025" y="83947"/>
                    </a:cubicBezTo>
                    <a:cubicBezTo>
                      <a:pt x="80518" y="83820"/>
                      <a:pt x="83947" y="74168"/>
                      <a:pt x="78613" y="68834"/>
                    </a:cubicBezTo>
                    <a:close/>
                  </a:path>
                </a:pathLst>
              </a:custGeom>
              <a:solidFill>
                <a:srgbClr val="3A4A98"/>
              </a:solidFill>
            </p:spPr>
            <p:txBody>
              <a:bodyPr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t-PT" sz="800"/>
              </a:p>
            </p:txBody>
          </p:sp>
          <p:sp>
            <p:nvSpPr>
              <p:cNvPr id="20" name="Freeform 22">
                <a:extLst>
                  <a:ext uri="{FF2B5EF4-FFF2-40B4-BE49-F238E27FC236}">
                    <a16:creationId xmlns="" xmlns:a16="http://schemas.microsoft.com/office/drawing/2014/main" id="{344A94DC-3056-3572-1587-13B7E6F6277F}"/>
                  </a:ext>
                </a:extLst>
              </p:cNvPr>
              <p:cNvSpPr/>
              <p:nvPr/>
            </p:nvSpPr>
            <p:spPr>
              <a:xfrm>
                <a:off x="752983" y="374650"/>
                <a:ext cx="83947" cy="83947"/>
              </a:xfrm>
              <a:custGeom>
                <a:avLst/>
                <a:gdLst/>
                <a:ahLst/>
                <a:cxnLst/>
                <a:rect l="l" t="t" r="r" b="b"/>
                <a:pathLst>
                  <a:path w="83947" h="83947">
                    <a:moveTo>
                      <a:pt x="15113" y="5334"/>
                    </a:moveTo>
                    <a:cubicBezTo>
                      <a:pt x="9779" y="0"/>
                      <a:pt x="127" y="3302"/>
                      <a:pt x="0" y="10922"/>
                    </a:cubicBezTo>
                    <a:lnTo>
                      <a:pt x="0" y="11049"/>
                    </a:lnTo>
                    <a:lnTo>
                      <a:pt x="0" y="73533"/>
                    </a:lnTo>
                    <a:cubicBezTo>
                      <a:pt x="0" y="79248"/>
                      <a:pt x="4699" y="83947"/>
                      <a:pt x="10414" y="83947"/>
                    </a:cubicBezTo>
                    <a:lnTo>
                      <a:pt x="72898" y="83947"/>
                    </a:lnTo>
                    <a:cubicBezTo>
                      <a:pt x="73025" y="83947"/>
                      <a:pt x="73025" y="83947"/>
                      <a:pt x="73025" y="83947"/>
                    </a:cubicBezTo>
                    <a:cubicBezTo>
                      <a:pt x="80518" y="83820"/>
                      <a:pt x="83947" y="74168"/>
                      <a:pt x="78613" y="68834"/>
                    </a:cubicBezTo>
                    <a:close/>
                  </a:path>
                </a:pathLst>
              </a:custGeom>
              <a:solidFill>
                <a:srgbClr val="3A4A98"/>
              </a:solidFill>
            </p:spPr>
            <p:txBody>
              <a:bodyPr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t-PT" sz="800"/>
              </a:p>
            </p:txBody>
          </p:sp>
          <p:sp>
            <p:nvSpPr>
              <p:cNvPr id="21" name="Freeform 23">
                <a:extLst>
                  <a:ext uri="{FF2B5EF4-FFF2-40B4-BE49-F238E27FC236}">
                    <a16:creationId xmlns="" xmlns:a16="http://schemas.microsoft.com/office/drawing/2014/main" id="{87482205-FDAC-04A4-8E24-D877889FDEC0}"/>
                  </a:ext>
                </a:extLst>
              </p:cNvPr>
              <p:cNvSpPr/>
              <p:nvPr/>
            </p:nvSpPr>
            <p:spPr>
              <a:xfrm>
                <a:off x="655701" y="473202"/>
                <a:ext cx="83947" cy="83947"/>
              </a:xfrm>
              <a:custGeom>
                <a:avLst/>
                <a:gdLst/>
                <a:ahLst/>
                <a:cxnLst/>
                <a:rect l="l" t="t" r="r" b="b"/>
                <a:pathLst>
                  <a:path w="83947" h="83947">
                    <a:moveTo>
                      <a:pt x="15113" y="5334"/>
                    </a:moveTo>
                    <a:cubicBezTo>
                      <a:pt x="9779" y="0"/>
                      <a:pt x="127" y="3302"/>
                      <a:pt x="0" y="10922"/>
                    </a:cubicBezTo>
                    <a:lnTo>
                      <a:pt x="0" y="11049"/>
                    </a:lnTo>
                    <a:lnTo>
                      <a:pt x="0" y="73533"/>
                    </a:lnTo>
                    <a:cubicBezTo>
                      <a:pt x="0" y="79248"/>
                      <a:pt x="4699" y="83947"/>
                      <a:pt x="10414" y="83947"/>
                    </a:cubicBezTo>
                    <a:lnTo>
                      <a:pt x="72898" y="83947"/>
                    </a:lnTo>
                    <a:lnTo>
                      <a:pt x="73025" y="83947"/>
                    </a:lnTo>
                    <a:cubicBezTo>
                      <a:pt x="80518" y="83820"/>
                      <a:pt x="83947" y="74168"/>
                      <a:pt x="78613" y="68834"/>
                    </a:cubicBezTo>
                    <a:close/>
                  </a:path>
                </a:pathLst>
              </a:custGeom>
              <a:solidFill>
                <a:srgbClr val="3A4A98"/>
              </a:solidFill>
            </p:spPr>
            <p:txBody>
              <a:bodyPr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t-PT" sz="800"/>
              </a:p>
            </p:txBody>
          </p:sp>
          <p:sp>
            <p:nvSpPr>
              <p:cNvPr id="22" name="Freeform 24">
                <a:extLst>
                  <a:ext uri="{FF2B5EF4-FFF2-40B4-BE49-F238E27FC236}">
                    <a16:creationId xmlns="" xmlns:a16="http://schemas.microsoft.com/office/drawing/2014/main" id="{2160C18F-288E-E463-A67F-5C02AB4D1B68}"/>
                  </a:ext>
                </a:extLst>
              </p:cNvPr>
              <p:cNvSpPr/>
              <p:nvPr/>
            </p:nvSpPr>
            <p:spPr>
              <a:xfrm>
                <a:off x="753491" y="473202"/>
                <a:ext cx="83947" cy="83947"/>
              </a:xfrm>
              <a:custGeom>
                <a:avLst/>
                <a:gdLst/>
                <a:ahLst/>
                <a:cxnLst/>
                <a:rect l="l" t="t" r="r" b="b"/>
                <a:pathLst>
                  <a:path w="83947" h="83947">
                    <a:moveTo>
                      <a:pt x="15113" y="5334"/>
                    </a:moveTo>
                    <a:cubicBezTo>
                      <a:pt x="9779" y="0"/>
                      <a:pt x="127" y="3302"/>
                      <a:pt x="0" y="10922"/>
                    </a:cubicBezTo>
                    <a:cubicBezTo>
                      <a:pt x="0" y="10922"/>
                      <a:pt x="0" y="11049"/>
                      <a:pt x="0" y="11049"/>
                    </a:cubicBezTo>
                    <a:lnTo>
                      <a:pt x="0" y="73533"/>
                    </a:lnTo>
                    <a:cubicBezTo>
                      <a:pt x="0" y="79248"/>
                      <a:pt x="4699" y="83947"/>
                      <a:pt x="10414" y="83947"/>
                    </a:cubicBezTo>
                    <a:lnTo>
                      <a:pt x="72898" y="83947"/>
                    </a:lnTo>
                    <a:lnTo>
                      <a:pt x="73025" y="83947"/>
                    </a:lnTo>
                    <a:cubicBezTo>
                      <a:pt x="80518" y="83820"/>
                      <a:pt x="83947" y="74168"/>
                      <a:pt x="78613" y="68834"/>
                    </a:cubicBezTo>
                    <a:close/>
                  </a:path>
                </a:pathLst>
              </a:custGeom>
              <a:solidFill>
                <a:srgbClr val="3A4A98"/>
              </a:solidFill>
            </p:spPr>
            <p:txBody>
              <a:bodyPr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t-PT" sz="800"/>
              </a:p>
            </p:txBody>
          </p:sp>
          <p:sp>
            <p:nvSpPr>
              <p:cNvPr id="23" name="Freeform 25">
                <a:extLst>
                  <a:ext uri="{FF2B5EF4-FFF2-40B4-BE49-F238E27FC236}">
                    <a16:creationId xmlns="" xmlns:a16="http://schemas.microsoft.com/office/drawing/2014/main" id="{5CBA8507-3E5E-AEF3-D498-1E160B28E3BC}"/>
                  </a:ext>
                </a:extLst>
              </p:cNvPr>
              <p:cNvSpPr/>
              <p:nvPr/>
            </p:nvSpPr>
            <p:spPr>
              <a:xfrm>
                <a:off x="851027" y="374650"/>
                <a:ext cx="83947" cy="83947"/>
              </a:xfrm>
              <a:custGeom>
                <a:avLst/>
                <a:gdLst/>
                <a:ahLst/>
                <a:cxnLst/>
                <a:rect l="l" t="t" r="r" b="b"/>
                <a:pathLst>
                  <a:path w="83947" h="83947">
                    <a:moveTo>
                      <a:pt x="15113" y="5334"/>
                    </a:moveTo>
                    <a:cubicBezTo>
                      <a:pt x="9779" y="0"/>
                      <a:pt x="127" y="3302"/>
                      <a:pt x="0" y="10922"/>
                    </a:cubicBezTo>
                    <a:lnTo>
                      <a:pt x="0" y="11049"/>
                    </a:lnTo>
                    <a:lnTo>
                      <a:pt x="0" y="73533"/>
                    </a:lnTo>
                    <a:cubicBezTo>
                      <a:pt x="0" y="79248"/>
                      <a:pt x="4699" y="83947"/>
                      <a:pt x="10414" y="83947"/>
                    </a:cubicBezTo>
                    <a:lnTo>
                      <a:pt x="72898" y="83947"/>
                    </a:lnTo>
                    <a:cubicBezTo>
                      <a:pt x="72898" y="83947"/>
                      <a:pt x="73025" y="83947"/>
                      <a:pt x="73025" y="83947"/>
                    </a:cubicBezTo>
                    <a:cubicBezTo>
                      <a:pt x="80518" y="83820"/>
                      <a:pt x="83947" y="74168"/>
                      <a:pt x="78613" y="68834"/>
                    </a:cubicBezTo>
                    <a:close/>
                  </a:path>
                </a:pathLst>
              </a:custGeom>
              <a:solidFill>
                <a:srgbClr val="3A4A98"/>
              </a:solidFill>
            </p:spPr>
            <p:txBody>
              <a:bodyPr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t-PT" sz="800"/>
              </a:p>
            </p:txBody>
          </p:sp>
          <p:sp>
            <p:nvSpPr>
              <p:cNvPr id="24" name="Freeform 26">
                <a:extLst>
                  <a:ext uri="{FF2B5EF4-FFF2-40B4-BE49-F238E27FC236}">
                    <a16:creationId xmlns="" xmlns:a16="http://schemas.microsoft.com/office/drawing/2014/main" id="{67DAD639-652B-5C2F-D188-0EF336EF21BA}"/>
                  </a:ext>
                </a:extLst>
              </p:cNvPr>
              <p:cNvSpPr/>
              <p:nvPr/>
            </p:nvSpPr>
            <p:spPr>
              <a:xfrm>
                <a:off x="948944" y="374650"/>
                <a:ext cx="83947" cy="83947"/>
              </a:xfrm>
              <a:custGeom>
                <a:avLst/>
                <a:gdLst/>
                <a:ahLst/>
                <a:cxnLst/>
                <a:rect l="l" t="t" r="r" b="b"/>
                <a:pathLst>
                  <a:path w="83947" h="83947">
                    <a:moveTo>
                      <a:pt x="15113" y="5334"/>
                    </a:moveTo>
                    <a:cubicBezTo>
                      <a:pt x="9779" y="0"/>
                      <a:pt x="127" y="3302"/>
                      <a:pt x="0" y="10922"/>
                    </a:cubicBezTo>
                    <a:lnTo>
                      <a:pt x="0" y="11049"/>
                    </a:lnTo>
                    <a:lnTo>
                      <a:pt x="0" y="73533"/>
                    </a:lnTo>
                    <a:cubicBezTo>
                      <a:pt x="0" y="79248"/>
                      <a:pt x="4699" y="83947"/>
                      <a:pt x="10414" y="83947"/>
                    </a:cubicBezTo>
                    <a:lnTo>
                      <a:pt x="72898" y="83947"/>
                    </a:lnTo>
                    <a:cubicBezTo>
                      <a:pt x="72898" y="83947"/>
                      <a:pt x="73025" y="83947"/>
                      <a:pt x="73025" y="83947"/>
                    </a:cubicBezTo>
                    <a:cubicBezTo>
                      <a:pt x="80518" y="83820"/>
                      <a:pt x="83947" y="74168"/>
                      <a:pt x="78613" y="68834"/>
                    </a:cubicBezTo>
                    <a:close/>
                  </a:path>
                </a:pathLst>
              </a:custGeom>
              <a:solidFill>
                <a:srgbClr val="3A4A98"/>
              </a:solidFill>
            </p:spPr>
            <p:txBody>
              <a:bodyPr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t-PT" sz="800"/>
              </a:p>
            </p:txBody>
          </p:sp>
          <p:sp>
            <p:nvSpPr>
              <p:cNvPr id="25" name="Freeform 27">
                <a:extLst>
                  <a:ext uri="{FF2B5EF4-FFF2-40B4-BE49-F238E27FC236}">
                    <a16:creationId xmlns="" xmlns:a16="http://schemas.microsoft.com/office/drawing/2014/main" id="{1E645298-E1C3-C3CF-6DEC-40BB12C77E30}"/>
                  </a:ext>
                </a:extLst>
              </p:cNvPr>
              <p:cNvSpPr/>
              <p:nvPr/>
            </p:nvSpPr>
            <p:spPr>
              <a:xfrm>
                <a:off x="851154" y="473202"/>
                <a:ext cx="83947" cy="83947"/>
              </a:xfrm>
              <a:custGeom>
                <a:avLst/>
                <a:gdLst/>
                <a:ahLst/>
                <a:cxnLst/>
                <a:rect l="l" t="t" r="r" b="b"/>
                <a:pathLst>
                  <a:path w="83947" h="83947">
                    <a:moveTo>
                      <a:pt x="15113" y="5334"/>
                    </a:moveTo>
                    <a:cubicBezTo>
                      <a:pt x="9779" y="0"/>
                      <a:pt x="127" y="3302"/>
                      <a:pt x="0" y="10922"/>
                    </a:cubicBezTo>
                    <a:lnTo>
                      <a:pt x="0" y="11049"/>
                    </a:lnTo>
                    <a:lnTo>
                      <a:pt x="0" y="73533"/>
                    </a:lnTo>
                    <a:cubicBezTo>
                      <a:pt x="0" y="79248"/>
                      <a:pt x="4699" y="83947"/>
                      <a:pt x="10414" y="83947"/>
                    </a:cubicBezTo>
                    <a:lnTo>
                      <a:pt x="72898" y="83947"/>
                    </a:lnTo>
                    <a:lnTo>
                      <a:pt x="73025" y="83947"/>
                    </a:lnTo>
                    <a:cubicBezTo>
                      <a:pt x="80518" y="83820"/>
                      <a:pt x="83947" y="74168"/>
                      <a:pt x="78613" y="68834"/>
                    </a:cubicBezTo>
                    <a:close/>
                  </a:path>
                </a:pathLst>
              </a:custGeom>
              <a:solidFill>
                <a:srgbClr val="3A4A98"/>
              </a:solidFill>
            </p:spPr>
            <p:txBody>
              <a:bodyPr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t-PT" sz="800"/>
              </a:p>
            </p:txBody>
          </p:sp>
          <p:sp>
            <p:nvSpPr>
              <p:cNvPr id="26" name="Freeform 28">
                <a:extLst>
                  <a:ext uri="{FF2B5EF4-FFF2-40B4-BE49-F238E27FC236}">
                    <a16:creationId xmlns="" xmlns:a16="http://schemas.microsoft.com/office/drawing/2014/main" id="{B91023D6-C240-EB42-4B91-D523B55FB147}"/>
                  </a:ext>
                </a:extLst>
              </p:cNvPr>
              <p:cNvSpPr/>
              <p:nvPr/>
            </p:nvSpPr>
            <p:spPr>
              <a:xfrm>
                <a:off x="948944" y="473202"/>
                <a:ext cx="83947" cy="83947"/>
              </a:xfrm>
              <a:custGeom>
                <a:avLst/>
                <a:gdLst/>
                <a:ahLst/>
                <a:cxnLst/>
                <a:rect l="l" t="t" r="r" b="b"/>
                <a:pathLst>
                  <a:path w="83947" h="83947">
                    <a:moveTo>
                      <a:pt x="15113" y="5334"/>
                    </a:moveTo>
                    <a:cubicBezTo>
                      <a:pt x="9779" y="0"/>
                      <a:pt x="127" y="3302"/>
                      <a:pt x="0" y="10922"/>
                    </a:cubicBezTo>
                    <a:lnTo>
                      <a:pt x="0" y="11049"/>
                    </a:lnTo>
                    <a:lnTo>
                      <a:pt x="0" y="73533"/>
                    </a:lnTo>
                    <a:cubicBezTo>
                      <a:pt x="0" y="79248"/>
                      <a:pt x="4699" y="83947"/>
                      <a:pt x="10414" y="83947"/>
                    </a:cubicBezTo>
                    <a:lnTo>
                      <a:pt x="72898" y="83947"/>
                    </a:lnTo>
                    <a:lnTo>
                      <a:pt x="73025" y="83947"/>
                    </a:lnTo>
                    <a:cubicBezTo>
                      <a:pt x="80518" y="83820"/>
                      <a:pt x="83947" y="74168"/>
                      <a:pt x="78613" y="68834"/>
                    </a:cubicBezTo>
                    <a:close/>
                  </a:path>
                </a:pathLst>
              </a:custGeom>
              <a:solidFill>
                <a:srgbClr val="3A4A98"/>
              </a:solidFill>
            </p:spPr>
            <p:txBody>
              <a:bodyPr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t-PT" sz="800"/>
              </a:p>
            </p:txBody>
          </p:sp>
          <p:sp>
            <p:nvSpPr>
              <p:cNvPr id="27" name="Freeform 29">
                <a:extLst>
                  <a:ext uri="{FF2B5EF4-FFF2-40B4-BE49-F238E27FC236}">
                    <a16:creationId xmlns="" xmlns:a16="http://schemas.microsoft.com/office/drawing/2014/main" id="{3FDBC6D7-AC53-3748-52FB-025341A78B90}"/>
                  </a:ext>
                </a:extLst>
              </p:cNvPr>
              <p:cNvSpPr/>
              <p:nvPr/>
            </p:nvSpPr>
            <p:spPr>
              <a:xfrm>
                <a:off x="1046988" y="374650"/>
                <a:ext cx="83947" cy="83947"/>
              </a:xfrm>
              <a:custGeom>
                <a:avLst/>
                <a:gdLst/>
                <a:ahLst/>
                <a:cxnLst/>
                <a:rect l="l" t="t" r="r" b="b"/>
                <a:pathLst>
                  <a:path w="83947" h="83947">
                    <a:moveTo>
                      <a:pt x="15113" y="5334"/>
                    </a:moveTo>
                    <a:cubicBezTo>
                      <a:pt x="9779" y="0"/>
                      <a:pt x="127" y="3302"/>
                      <a:pt x="0" y="10922"/>
                    </a:cubicBezTo>
                    <a:lnTo>
                      <a:pt x="0" y="11049"/>
                    </a:lnTo>
                    <a:lnTo>
                      <a:pt x="0" y="73533"/>
                    </a:lnTo>
                    <a:cubicBezTo>
                      <a:pt x="0" y="79248"/>
                      <a:pt x="4699" y="83947"/>
                      <a:pt x="10414" y="83947"/>
                    </a:cubicBezTo>
                    <a:lnTo>
                      <a:pt x="72898" y="83947"/>
                    </a:lnTo>
                    <a:cubicBezTo>
                      <a:pt x="72898" y="83947"/>
                      <a:pt x="73025" y="83947"/>
                      <a:pt x="73025" y="83947"/>
                    </a:cubicBezTo>
                    <a:cubicBezTo>
                      <a:pt x="80518" y="83820"/>
                      <a:pt x="83947" y="74168"/>
                      <a:pt x="78613" y="68834"/>
                    </a:cubicBezTo>
                    <a:close/>
                  </a:path>
                </a:pathLst>
              </a:custGeom>
              <a:solidFill>
                <a:srgbClr val="3A4A98"/>
              </a:solidFill>
            </p:spPr>
            <p:txBody>
              <a:bodyPr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t-PT" sz="800"/>
              </a:p>
            </p:txBody>
          </p:sp>
        </p:grpSp>
        <p:grpSp>
          <p:nvGrpSpPr>
            <p:cNvPr id="8" name="Group 30">
              <a:extLst>
                <a:ext uri="{FF2B5EF4-FFF2-40B4-BE49-F238E27FC236}">
                  <a16:creationId xmlns="" xmlns:a16="http://schemas.microsoft.com/office/drawing/2014/main" id="{7D5C6243-4F39-675D-DAC8-C6E226DA578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624305" y="2968940"/>
              <a:ext cx="1645901" cy="1002993"/>
              <a:chOff x="0" y="0"/>
              <a:chExt cx="1814386" cy="1105662"/>
            </a:xfrm>
          </p:grpSpPr>
          <p:sp>
            <p:nvSpPr>
              <p:cNvPr id="9" name="Freeform 31">
                <a:extLst>
                  <a:ext uri="{FF2B5EF4-FFF2-40B4-BE49-F238E27FC236}">
                    <a16:creationId xmlns="" xmlns:a16="http://schemas.microsoft.com/office/drawing/2014/main" id="{7FFC078E-975B-3C6E-92FB-CD3155CC85C2}"/>
                  </a:ext>
                </a:extLst>
              </p:cNvPr>
              <p:cNvSpPr/>
              <p:nvPr/>
            </p:nvSpPr>
            <p:spPr>
              <a:xfrm>
                <a:off x="305435" y="63500"/>
                <a:ext cx="572770" cy="954532"/>
              </a:xfrm>
              <a:custGeom>
                <a:avLst/>
                <a:gdLst/>
                <a:ahLst/>
                <a:cxnLst/>
                <a:rect l="l" t="t" r="r" b="b"/>
                <a:pathLst>
                  <a:path w="572770" h="954532">
                    <a:moveTo>
                      <a:pt x="572770" y="731647"/>
                    </a:moveTo>
                    <a:lnTo>
                      <a:pt x="572770" y="954532"/>
                    </a:lnTo>
                    <a:lnTo>
                      <a:pt x="397764" y="954532"/>
                    </a:lnTo>
                    <a:cubicBezTo>
                      <a:pt x="234442" y="954532"/>
                      <a:pt x="135128" y="854710"/>
                      <a:pt x="135128" y="690499"/>
                    </a:cubicBezTo>
                    <a:lnTo>
                      <a:pt x="135128" y="411861"/>
                    </a:lnTo>
                    <a:lnTo>
                      <a:pt x="0" y="411861"/>
                    </a:lnTo>
                    <a:lnTo>
                      <a:pt x="0" y="352425"/>
                    </a:lnTo>
                    <a:lnTo>
                      <a:pt x="330835" y="0"/>
                    </a:lnTo>
                    <a:lnTo>
                      <a:pt x="383159" y="0"/>
                    </a:lnTo>
                    <a:lnTo>
                      <a:pt x="383159" y="216027"/>
                    </a:lnTo>
                    <a:lnTo>
                      <a:pt x="568706" y="216027"/>
                    </a:lnTo>
                    <a:lnTo>
                      <a:pt x="568706" y="411861"/>
                    </a:lnTo>
                    <a:lnTo>
                      <a:pt x="389509" y="411861"/>
                    </a:lnTo>
                    <a:lnTo>
                      <a:pt x="389509" y="646811"/>
                    </a:lnTo>
                    <a:cubicBezTo>
                      <a:pt x="389509" y="699770"/>
                      <a:pt x="421513" y="731647"/>
                      <a:pt x="475107" y="731647"/>
                    </a:cubicBezTo>
                    <a:close/>
                  </a:path>
                </a:pathLst>
              </a:custGeom>
              <a:solidFill>
                <a:srgbClr val="534D4C"/>
              </a:solidFill>
            </p:spPr>
            <p:txBody>
              <a:bodyPr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t-PT" sz="800"/>
              </a:p>
            </p:txBody>
          </p:sp>
          <p:sp>
            <p:nvSpPr>
              <p:cNvPr id="10" name="Freeform 32">
                <a:extLst>
                  <a:ext uri="{FF2B5EF4-FFF2-40B4-BE49-F238E27FC236}">
                    <a16:creationId xmlns="" xmlns:a16="http://schemas.microsoft.com/office/drawing/2014/main" id="{8648DEEA-A3D0-77F1-C6CA-DF7002144FBA}"/>
                  </a:ext>
                </a:extLst>
              </p:cNvPr>
              <p:cNvSpPr/>
              <p:nvPr/>
            </p:nvSpPr>
            <p:spPr>
              <a:xfrm>
                <a:off x="946785" y="255270"/>
                <a:ext cx="804037" cy="786892"/>
              </a:xfrm>
              <a:custGeom>
                <a:avLst/>
                <a:gdLst/>
                <a:ahLst/>
                <a:cxnLst/>
                <a:rect l="l" t="t" r="r" b="b"/>
                <a:pathLst>
                  <a:path w="804037" h="786892">
                    <a:moveTo>
                      <a:pt x="255016" y="312928"/>
                    </a:moveTo>
                    <a:lnTo>
                      <a:pt x="553593" y="312928"/>
                    </a:lnTo>
                    <a:cubicBezTo>
                      <a:pt x="531241" y="239141"/>
                      <a:pt x="478028" y="199263"/>
                      <a:pt x="401193" y="199263"/>
                    </a:cubicBezTo>
                    <a:cubicBezTo>
                      <a:pt x="327025" y="199263"/>
                      <a:pt x="275463" y="239522"/>
                      <a:pt x="255016" y="312928"/>
                    </a:cubicBezTo>
                    <a:moveTo>
                      <a:pt x="798830" y="453771"/>
                    </a:moveTo>
                    <a:lnTo>
                      <a:pt x="250444" y="453771"/>
                    </a:lnTo>
                    <a:cubicBezTo>
                      <a:pt x="267081" y="538480"/>
                      <a:pt x="320929" y="582295"/>
                      <a:pt x="401320" y="582295"/>
                    </a:cubicBezTo>
                    <a:cubicBezTo>
                      <a:pt x="460629" y="582295"/>
                      <a:pt x="510286" y="556260"/>
                      <a:pt x="534797" y="513080"/>
                    </a:cubicBezTo>
                    <a:lnTo>
                      <a:pt x="788035" y="513080"/>
                    </a:lnTo>
                    <a:cubicBezTo>
                      <a:pt x="736092" y="681609"/>
                      <a:pt x="586613" y="786892"/>
                      <a:pt x="401447" y="786892"/>
                    </a:cubicBezTo>
                    <a:cubicBezTo>
                      <a:pt x="170815" y="786892"/>
                      <a:pt x="0" y="618490"/>
                      <a:pt x="0" y="392938"/>
                    </a:cubicBezTo>
                    <a:cubicBezTo>
                      <a:pt x="0" y="166497"/>
                      <a:pt x="169291" y="0"/>
                      <a:pt x="401193" y="0"/>
                    </a:cubicBezTo>
                    <a:cubicBezTo>
                      <a:pt x="639191" y="0"/>
                      <a:pt x="804037" y="169799"/>
                      <a:pt x="804037" y="386461"/>
                    </a:cubicBezTo>
                    <a:cubicBezTo>
                      <a:pt x="804037" y="408686"/>
                      <a:pt x="802132" y="431038"/>
                      <a:pt x="798703" y="453771"/>
                    </a:cubicBezTo>
                  </a:path>
                </a:pathLst>
              </a:custGeom>
              <a:solidFill>
                <a:srgbClr val="534D4C"/>
              </a:solidFill>
            </p:spPr>
            <p:txBody>
              <a:bodyPr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t-PT" sz="800"/>
              </a:p>
            </p:txBody>
          </p:sp>
          <p:sp>
            <p:nvSpPr>
              <p:cNvPr id="11" name="Freeform 33">
                <a:extLst>
                  <a:ext uri="{FF2B5EF4-FFF2-40B4-BE49-F238E27FC236}">
                    <a16:creationId xmlns="" xmlns:a16="http://schemas.microsoft.com/office/drawing/2014/main" id="{54086A5F-646A-8CFF-A2D8-FEFF97F303A6}"/>
                  </a:ext>
                </a:extLst>
              </p:cNvPr>
              <p:cNvSpPr/>
              <p:nvPr/>
            </p:nvSpPr>
            <p:spPr>
              <a:xfrm>
                <a:off x="63500" y="810895"/>
                <a:ext cx="208280" cy="208280"/>
              </a:xfrm>
              <a:custGeom>
                <a:avLst/>
                <a:gdLst/>
                <a:ahLst/>
                <a:cxnLst/>
                <a:rect l="l" t="t" r="r" b="b"/>
                <a:pathLst>
                  <a:path w="208280" h="208280">
                    <a:moveTo>
                      <a:pt x="208280" y="208280"/>
                    </a:moveTo>
                    <a:lnTo>
                      <a:pt x="0" y="208280"/>
                    </a:lnTo>
                    <a:lnTo>
                      <a:pt x="0" y="0"/>
                    </a:lnTo>
                    <a:lnTo>
                      <a:pt x="208280" y="0"/>
                    </a:lnTo>
                    <a:close/>
                  </a:path>
                </a:pathLst>
              </a:custGeom>
              <a:solidFill>
                <a:srgbClr val="534D4C"/>
              </a:solidFill>
            </p:spPr>
            <p:txBody>
              <a:bodyPr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t-PT" sz="800"/>
              </a:p>
            </p:txBody>
          </p:sp>
        </p:grpSp>
      </p:grpSp>
      <p:pic>
        <p:nvPicPr>
          <p:cNvPr id="2054" name="Picture 6" descr="Novo espaço de experimentação e desenvolvimento de competências na Biblioteca Municipal">
            <a:extLst>
              <a:ext uri="{FF2B5EF4-FFF2-40B4-BE49-F238E27FC236}">
                <a16:creationId xmlns="" xmlns:a16="http://schemas.microsoft.com/office/drawing/2014/main" id="{F6378380-7D46-53CD-48A3-D735B2DF8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718" y="1493908"/>
            <a:ext cx="4536342" cy="30257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CCC655CF-770A-6D7B-0D4D-0DAFB4E17D85}"/>
              </a:ext>
            </a:extLst>
          </p:cNvPr>
          <p:cNvSpPr txBox="1"/>
          <p:nvPr/>
        </p:nvSpPr>
        <p:spPr>
          <a:xfrm>
            <a:off x="8255244" y="4666848"/>
            <a:ext cx="3659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dirty="0"/>
              <a:t>Exemplo da Biblioteca Municipal de Barcelos</a:t>
            </a:r>
          </a:p>
        </p:txBody>
      </p:sp>
    </p:spTree>
    <p:extLst>
      <p:ext uri="{BB962C8B-B14F-4D97-AF65-F5344CB8AC3E}">
        <p14:creationId xmlns="" xmlns:p14="http://schemas.microsoft.com/office/powerpoint/2010/main" val="4266466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AFFE7D1D6D0DA468B9685D75D5C716F" ma:contentTypeVersion="15" ma:contentTypeDescription="Criar um novo documento." ma:contentTypeScope="" ma:versionID="06bea2fc5aa5f08c0546a07e3ae36be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fada2e8f71792d0f674e9c6ecfb1bcd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a de Início do Agendamento" ma:internalName="PublishingStartDate">
      <xsd:simpleType>
        <xsd:restriction base="dms:Unknown"/>
      </xsd:simpleType>
    </xsd:element>
    <xsd:element name="PublishingExpirationDate" ma:index="9" nillable="true" ma:displayName="Data de Fim do Agendamento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756977-FC68-482C-8A83-C5B0EC7C6E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3C9A4A-69AA-44E7-91EE-716E905C1624}">
  <ds:schemaRefs>
    <ds:schemaRef ds:uri="http://schemas.microsoft.com/office/2006/metadata/properties"/>
    <ds:schemaRef ds:uri="f17cd604-58b9-41b0-8c26-2a304b5bd517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dcmitype/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F035146-1FF0-4391-980A-531CB786C7C2}"/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756</Words>
  <Application>Microsoft Office PowerPoint</Application>
  <PresentationFormat>Personalizados</PresentationFormat>
  <Paragraphs>58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9" baseType="lpstr">
      <vt:lpstr>Office Theme</vt:lpstr>
      <vt:lpstr>Balanço do trabalho em rede: as primeiras cinco redes intermunicipais com acordo de cooperação</vt:lpstr>
      <vt:lpstr>Rede Intermunicipal de Bibliotecas da Região de Coimbra</vt:lpstr>
      <vt:lpstr>Diapositivo 3</vt:lpstr>
      <vt:lpstr>Diapositivo 4</vt:lpstr>
      <vt:lpstr>Diapositivo 5</vt:lpstr>
      <vt:lpstr>Diapositivo 6</vt:lpstr>
      <vt:lpstr>Catálogo Agregador</vt:lpstr>
      <vt:lpstr>Desafios futuros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encCoim</dc:title>
  <dc:creator>Vera Lopes</dc:creator>
  <cp:lastModifiedBy>Paula Gonçalves</cp:lastModifiedBy>
  <cp:revision>18</cp:revision>
  <dcterms:created xsi:type="dcterms:W3CDTF">2024-10-17T09:26:43Z</dcterms:created>
  <dcterms:modified xsi:type="dcterms:W3CDTF">2024-11-05T11:53:54Z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0x0101005AFFE7D1D6D0DA468B9685D75D5C716F</vt:lpwstr>
  </property>
</Properties>
</file>