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313" r:id="rId6"/>
    <p:sldId id="276" r:id="rId7"/>
    <p:sldId id="314" r:id="rId8"/>
    <p:sldId id="289" r:id="rId9"/>
    <p:sldId id="266" r:id="rId10"/>
  </p:sldIdLst>
  <p:sldSz cx="12188825" cy="6858000"/>
  <p:notesSz cx="6858000" cy="9144000"/>
  <p:defaultTextStyle>
    <a:defPPr rtl="0">
      <a:defRPr lang="pt-p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7" autoAdjust="0"/>
  </p:normalViewPr>
  <p:slideViewPr>
    <p:cSldViewPr showGuides="1">
      <p:cViewPr varScale="1">
        <p:scale>
          <a:sx n="107" d="100"/>
          <a:sy n="107" d="100"/>
        </p:scale>
        <p:origin x="198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78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4095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8F-4F09-86DA-040762782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2 no Microsoft PowerPoint]Folha1'!$B$1:$E$1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'[Gráfico 2 no Microsoft PowerPoint]Folha1'!$B$2:$E$2</c:f>
              <c:numCache>
                <c:formatCode>General</c:formatCode>
                <c:ptCount val="4"/>
                <c:pt idx="0">
                  <c:v>4384</c:v>
                </c:pt>
                <c:pt idx="1">
                  <c:v>7086</c:v>
                </c:pt>
                <c:pt idx="2">
                  <c:v>1880</c:v>
                </c:pt>
                <c:pt idx="3">
                  <c:v>1633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8F-4F09-86DA-040762782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7162144"/>
        <c:axId val="1297162976"/>
      </c:barChart>
      <c:catAx>
        <c:axId val="129716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297162976"/>
        <c:crosses val="autoZero"/>
        <c:auto val="1"/>
        <c:lblAlgn val="ctr"/>
        <c:lblOffset val="100"/>
        <c:noMultiLvlLbl val="0"/>
      </c:catAx>
      <c:valAx>
        <c:axId val="129716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29716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Folha1!$A$1:$A$5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Folha1!$B$1:$B$5</c:f>
              <c:numCache>
                <c:formatCode>General</c:formatCode>
                <c:ptCount val="5"/>
                <c:pt idx="0">
                  <c:v>15918</c:v>
                </c:pt>
                <c:pt idx="1">
                  <c:v>12776</c:v>
                </c:pt>
                <c:pt idx="2">
                  <c:v>11522</c:v>
                </c:pt>
                <c:pt idx="3">
                  <c:v>14756</c:v>
                </c:pt>
                <c:pt idx="4">
                  <c:v>16220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78-4243-9848-8130E4EFB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230224"/>
        <c:axId val="640230552"/>
      </c:barChart>
      <c:catAx>
        <c:axId val="64023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0230552"/>
        <c:crosses val="autoZero"/>
        <c:auto val="1"/>
        <c:lblAlgn val="ctr"/>
        <c:lblOffset val="100"/>
        <c:noMultiLvlLbl val="0"/>
      </c:catAx>
      <c:valAx>
        <c:axId val="64023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023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Folha2!$A$1:$A$5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Folha2!$B$1:$B$5</c:f>
              <c:numCache>
                <c:formatCode>General</c:formatCode>
                <c:ptCount val="5"/>
                <c:pt idx="0">
                  <c:v>757</c:v>
                </c:pt>
                <c:pt idx="1">
                  <c:v>607</c:v>
                </c:pt>
                <c:pt idx="2">
                  <c:v>311</c:v>
                </c:pt>
                <c:pt idx="3">
                  <c:v>579</c:v>
                </c:pt>
                <c:pt idx="4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3-4E61-88E8-1252385F1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1295000"/>
        <c:axId val="641295656"/>
      </c:barChart>
      <c:catAx>
        <c:axId val="6412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1295656"/>
        <c:crosses val="autoZero"/>
        <c:auto val="1"/>
        <c:lblAlgn val="ctr"/>
        <c:lblOffset val="100"/>
        <c:noMultiLvlLbl val="0"/>
      </c:catAx>
      <c:valAx>
        <c:axId val="64129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12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C794D1D-DA2F-484A-A6AC-F9B3FB560EDA}" type="datetime1">
              <a:rPr lang="pt-PT" smtClean="0">
                <a:solidFill>
                  <a:schemeClr val="tx2"/>
                </a:solidFill>
              </a:rPr>
              <a:t>05/11/2024</a:t>
            </a:fld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t-PT" smtClean="0">
                <a:solidFill>
                  <a:schemeClr val="tx2"/>
                </a:solidFill>
              </a:rPr>
              <a:pPr algn="r" rtl="0"/>
              <a:t>‹nº›</a:t>
            </a:fld>
            <a:endParaRPr lang="pt-P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1513B0-28F0-4F39-B2DE-FC00242C3E41}" type="datetime1">
              <a:rPr lang="pt-PT" noProof="0" smtClean="0"/>
              <a:pPr/>
              <a:t>05/11/2024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t-PT" noProof="0" smtClean="0"/>
              <a:pPr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1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3518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2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37578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3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85744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4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93411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6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15126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PT" noProof="0"/>
              <a:t>Clique para editar o estilo do subtítulo do Modelo Global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6DBB97-B662-44DD-B97E-3BFE40EB324A}" type="datetime1">
              <a:rPr lang="pt-PT" noProof="0" smtClean="0"/>
              <a:pPr/>
              <a:t>05/11/2024</a:t>
            </a:fld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0F7F93-7977-442C-8F10-4AA6B5E89D63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EA5AA6-7AEF-484D-BB59-4331EC8D85DD}" type="datetime1">
              <a:rPr lang="pt-PT" noProof="0" smtClean="0"/>
              <a:pPr/>
              <a:t>05/11/2024</a:t>
            </a:fld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D75C49-A908-455D-9799-48E1566043A1}" type="datetime1">
              <a:rPr lang="pt-PT" noProof="0" smtClean="0"/>
              <a:pPr/>
              <a:t>05/11/2024</a:t>
            </a:fld>
            <a:endParaRPr lang="pt-PT" noProof="0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7" name="Marcador de Posição de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3FDFFA-B5B5-44BC-BDE7-08924861791B}" type="datetime1">
              <a:rPr lang="pt-PT" noProof="0" smtClean="0"/>
              <a:pPr/>
              <a:t>05/11/2024</a:t>
            </a:fld>
            <a:endParaRPr lang="pt-PT" noProof="0" dirty="0"/>
          </a:p>
        </p:txBody>
      </p:sp>
      <p:sp>
        <p:nvSpPr>
          <p:cNvPr id="8" name="Marcador de Posição de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9" name="Marcador de Posição de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6166FE-5D48-48A2-BEDF-769055EA4D64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60E031-1C0B-46CF-9EFE-E1DAE2794450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3" name="Marcador de Posição de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B14351-1C12-4965-9F82-0D8311127BCB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Imagem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0AAA38-4A46-424F-B2CB-24A9A1CC9630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PT" dirty="0"/>
          </a:p>
        </p:txBody>
      </p:sp>
      <p:sp>
        <p:nvSpPr>
          <p:cNvPr id="2" name="Marcador de Posição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F453C96-D1BE-4543-B43C-1C0138524566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98068" y="2843585"/>
            <a:ext cx="9649072" cy="1786383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/>
              <a:t>     </a:t>
            </a:r>
            <a:r>
              <a:rPr lang="en-US" sz="4800" dirty="0"/>
              <a:t>“</a:t>
            </a:r>
            <a:r>
              <a:rPr lang="en-US" sz="4800" dirty="0" err="1"/>
              <a:t>Gestão</a:t>
            </a:r>
            <a:r>
              <a:rPr lang="en-US" sz="4800" dirty="0"/>
              <a:t> da Coleção”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24741" y="11092710"/>
            <a:ext cx="7008574" cy="1244600"/>
          </a:xfrm>
        </p:spPr>
        <p:txBody>
          <a:bodyPr rtlCol="0"/>
          <a:lstStyle/>
          <a:p>
            <a:pPr algn="ctr" rtl="0"/>
            <a:r>
              <a:rPr lang="en-US" dirty="0" err="1"/>
              <a:t>Despacho</a:t>
            </a:r>
            <a:r>
              <a:rPr lang="en-US" dirty="0"/>
              <a:t> 9526/2019</a:t>
            </a:r>
          </a:p>
          <a:p>
            <a:pPr algn="ctr" rtl="0"/>
            <a:r>
              <a:rPr lang="en-US" dirty="0"/>
              <a:t>22 </a:t>
            </a:r>
            <a:r>
              <a:rPr lang="en-US" dirty="0" err="1"/>
              <a:t>outubro</a:t>
            </a:r>
            <a:r>
              <a:rPr lang="en-US" dirty="0"/>
              <a:t> 2019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02124" y="22934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RIBAC-Rede Intermunicipal de Bibliotecas do Alentejo Central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60" y="5894251"/>
            <a:ext cx="1627773" cy="737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468" y="6058974"/>
            <a:ext cx="828198" cy="438207"/>
          </a:xfrm>
          <a:prstGeom prst="rect">
            <a:avLst/>
          </a:prstGeom>
        </p:spPr>
      </p:pic>
      <p:pic>
        <p:nvPicPr>
          <p:cNvPr id="1028" name="Picture 4" descr="'go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6034491"/>
            <a:ext cx="16859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m 2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57" y="6022489"/>
            <a:ext cx="5873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4000" dirty="0"/>
              <a:t>Coleção - </a:t>
            </a:r>
            <a:r>
              <a:rPr lang="en-US" sz="4000" dirty="0" err="1"/>
              <a:t>Regulamento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6" name="Marcador de Posição de Conteúdo 3">
            <a:extLst>
              <a:ext uri="{FF2B5EF4-FFF2-40B4-BE49-F238E27FC236}">
                <a16:creationId xmlns:a16="http://schemas.microsoft.com/office/drawing/2014/main" id="{23153FEF-912E-489D-8783-1DAE7521B6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1" t="8073" r="22112" b="47157"/>
          <a:stretch>
            <a:fillRect/>
          </a:stretch>
        </p:blipFill>
        <p:spPr>
          <a:xfrm>
            <a:off x="2133972" y="1052736"/>
            <a:ext cx="7002462" cy="4351337"/>
          </a:xfrm>
        </p:spPr>
      </p:pic>
      <p:pic>
        <p:nvPicPr>
          <p:cNvPr id="7" name="Imagem 4">
            <a:extLst>
              <a:ext uri="{FF2B5EF4-FFF2-40B4-BE49-F238E27FC236}">
                <a16:creationId xmlns:a16="http://schemas.microsoft.com/office/drawing/2014/main" id="{A14A1335-E949-4B96-92F8-79543AD8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8" t="68623" r="28096" b="20612"/>
          <a:stretch>
            <a:fillRect/>
          </a:stretch>
        </p:blipFill>
        <p:spPr bwMode="auto">
          <a:xfrm>
            <a:off x="2133972" y="5405398"/>
            <a:ext cx="700246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6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pt-PT" altLang="pt-PT" sz="4000" dirty="0"/>
              <a:t>Desbaste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8FF6D93F-23B6-489E-81A0-BC0C708E1D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90663"/>
            <a:ext cx="10515600" cy="466725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pt-PT" altLang="pt-PT" sz="2000" dirty="0"/>
              <a:t>Desbaste foi realizado tendo por base os seguintes princípios:</a:t>
            </a:r>
          </a:p>
          <a:p>
            <a:pPr algn="just"/>
            <a:r>
              <a:rPr lang="pt-PT" altLang="pt-PT" sz="2000" dirty="0"/>
              <a:t>Conteúdo desatualizado</a:t>
            </a:r>
          </a:p>
          <a:p>
            <a:pPr algn="just" eaLnBrk="1" hangingPunct="1"/>
            <a:r>
              <a:rPr lang="pt-PT" altLang="pt-PT" sz="2000" dirty="0"/>
              <a:t>Documentos em mau estado de conservação</a:t>
            </a:r>
          </a:p>
          <a:p>
            <a:pPr algn="just" eaLnBrk="1" hangingPunct="1"/>
            <a:r>
              <a:rPr lang="pt-PT" altLang="pt-PT" sz="2000" dirty="0"/>
              <a:t>Documentos duplicados cuja existência não se justifique</a:t>
            </a:r>
          </a:p>
          <a:p>
            <a:pPr algn="just" eaLnBrk="1" hangingPunct="1"/>
            <a:r>
              <a:rPr lang="pt-PT" altLang="pt-PT" sz="2000" dirty="0"/>
              <a:t>Documentos que se tenha verificado não se enquadrarem nas necessidades do público tais como documentos com 5 ou menos empréstimos/renovações, nos últimos 5 anos.</a:t>
            </a:r>
          </a:p>
          <a:p>
            <a:pPr marL="0" indent="0" eaLnBrk="1" hangingPunct="1">
              <a:buNone/>
            </a:pPr>
            <a:r>
              <a:rPr lang="pt-PT" altLang="pt-PT" sz="2000" b="1" dirty="0"/>
              <a:t>Em 2019, após aplicação das regras de desbaste, as bibliotecas da RIBAC ficaram com133 092 títulos em livre acesso.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4000" b="1" dirty="0"/>
              <a:t>Reforço da Coleção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AB5BF96-4F0E-445D-BF54-3EB1CDD6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9" y="1124744"/>
            <a:ext cx="10276119" cy="194421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PT" altLang="pt-PT" sz="1600" b="1" dirty="0">
                <a:latin typeface="+mj-lt"/>
              </a:rPr>
              <a:t>Como?</a:t>
            </a:r>
          </a:p>
          <a:p>
            <a:pPr marL="0" algn="just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PT" altLang="pt-PT" sz="1600" dirty="0">
                <a:latin typeface="+mj-lt"/>
              </a:rPr>
              <a:t>• </a:t>
            </a:r>
            <a:r>
              <a:rPr lang="pt-PT" altLang="pt-PT" sz="1600" dirty="0">
                <a:latin typeface="+mj-lt"/>
                <a:cs typeface="Calibri" panose="020F0502020204030204" pitchFamily="34" charset="0"/>
              </a:rPr>
              <a:t>Elaboração da proposta de títulos a adquirir, por cada uma das bibliotecas;</a:t>
            </a:r>
            <a:endParaRPr lang="pt-PT" altLang="pt-PT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PT" altLang="pt-PT" sz="1600" dirty="0">
                <a:latin typeface="+mj-lt"/>
              </a:rPr>
              <a:t>• </a:t>
            </a:r>
            <a:r>
              <a:rPr lang="pt-PT" altLang="pt-PT" sz="1600" dirty="0">
                <a:latin typeface="+mj-lt"/>
                <a:cs typeface="Calibri" panose="020F0502020204030204" pitchFamily="34" charset="0"/>
              </a:rPr>
              <a:t>Elaboração das listas conjuntas de bens a adquirir;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pt-PT" altLang="pt-PT" sz="1600" dirty="0">
                <a:latin typeface="+mj-lt"/>
              </a:rPr>
              <a:t>• Submissão das listas de títulos a adquirir, para validação da DGLAB;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pt-PT" altLang="pt-PT" sz="1600" dirty="0">
                <a:latin typeface="+mj-lt"/>
              </a:rPr>
              <a:t>• Envio da lista conjunta ao fornecedor; (</a:t>
            </a:r>
            <a:r>
              <a:rPr lang="pt-PT" altLang="pt-PT" sz="1600" dirty="0">
                <a:latin typeface="+mj-lt"/>
                <a:cs typeface="Calibri" panose="020F0502020204030204" pitchFamily="34" charset="0"/>
              </a:rPr>
              <a:t>individualmente por cada Biblioteca a partir de 2022)</a:t>
            </a:r>
            <a:endParaRPr lang="pt-PT" altLang="pt-PT" sz="1600" dirty="0">
              <a:latin typeface="+mj-lt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pt-PT" altLang="pt-PT" sz="1600" dirty="0">
                <a:latin typeface="+mj-lt"/>
              </a:rPr>
              <a:t>• Distribuição dos bens, por biblioteca. (a partir de 2022 </a:t>
            </a:r>
            <a:r>
              <a:rPr lang="pt-PT" altLang="pt-PT" sz="1600" dirty="0">
                <a:latin typeface="+mj-lt"/>
                <a:cs typeface="Calibri" panose="020F0502020204030204" pitchFamily="34" charset="0"/>
              </a:rPr>
              <a:t>Entrega, por biblioteca, dos comprovativos da aquisição dos bens, junto da DGALB)</a:t>
            </a:r>
          </a:p>
          <a:p>
            <a:pPr marL="0" algn="just">
              <a:spcBef>
                <a:spcPts val="0"/>
              </a:spcBef>
            </a:pPr>
            <a:r>
              <a:rPr lang="pt-PT" altLang="pt-PT" sz="1600" dirty="0">
                <a:latin typeface="+mj-lt"/>
                <a:cs typeface="Calibri" panose="020F0502020204030204" pitchFamily="34" charset="0"/>
              </a:rPr>
              <a:t>Entrega do comprovativo de inscrição em orçamento municipal;</a:t>
            </a:r>
            <a:endParaRPr lang="pt-PT" altLang="pt-PT" sz="1600" dirty="0">
              <a:latin typeface="+mj-lt"/>
            </a:endParaRPr>
          </a:p>
        </p:txBody>
      </p:sp>
      <p:graphicFrame>
        <p:nvGraphicFramePr>
          <p:cNvPr id="4" name="Marcador de Posição de Conteúdo 4">
            <a:extLst>
              <a:ext uri="{FF2B5EF4-FFF2-40B4-BE49-F238E27FC236}">
                <a16:creationId xmlns:a16="http://schemas.microsoft.com/office/drawing/2014/main" id="{F6A0DECE-6D34-4C8F-9530-61DC7F315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601790"/>
              </p:ext>
            </p:extLst>
          </p:nvPr>
        </p:nvGraphicFramePr>
        <p:xfrm>
          <a:off x="3718148" y="3573016"/>
          <a:ext cx="6560988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hart">
            <a:extLst>
              <a:ext uri="{FF2B5EF4-FFF2-40B4-BE49-F238E27FC236}">
                <a16:creationId xmlns:a16="http://schemas.microsoft.com/office/drawing/2014/main" id="{9D2C6C5C-00CD-45CA-B15F-471171672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27" y="2978203"/>
            <a:ext cx="534055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/>
              <a:t>Empréstimo </a:t>
            </a:r>
            <a:br>
              <a:rPr lang="pt-PT" dirty="0"/>
            </a:br>
            <a:endParaRPr lang="pt-PT" sz="33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F9CCDE8-FDBE-49CA-9904-9C6446C56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599219"/>
              </p:ext>
            </p:extLst>
          </p:nvPr>
        </p:nvGraphicFramePr>
        <p:xfrm>
          <a:off x="621804" y="2276872"/>
          <a:ext cx="54726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6D42BCC-93F1-45DE-A25D-758A199B45E9}"/>
              </a:ext>
            </a:extLst>
          </p:cNvPr>
          <p:cNvSpPr txBox="1"/>
          <p:nvPr/>
        </p:nvSpPr>
        <p:spPr>
          <a:xfrm>
            <a:off x="981844" y="155679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Domiciliário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30365EC-DA9E-421B-AF9B-4C6A6A8FE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474978"/>
              </p:ext>
            </p:extLst>
          </p:nvPr>
        </p:nvGraphicFramePr>
        <p:xfrm>
          <a:off x="6364417" y="2286254"/>
          <a:ext cx="5184575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325FEFD5-2AED-4F6F-BFB3-72148F416627}"/>
              </a:ext>
            </a:extLst>
          </p:cNvPr>
          <p:cNvSpPr txBox="1"/>
          <p:nvPr/>
        </p:nvSpPr>
        <p:spPr>
          <a:xfrm>
            <a:off x="6364417" y="153825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Interbibliotecas</a:t>
            </a:r>
          </a:p>
        </p:txBody>
      </p:sp>
    </p:spTree>
    <p:extLst>
      <p:ext uri="{BB962C8B-B14F-4D97-AF65-F5344CB8AC3E}">
        <p14:creationId xmlns:p14="http://schemas.microsoft.com/office/powerpoint/2010/main" val="30900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ribac@cimac.pt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o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1_TF02787940_TF02787940" id="{29713618-5FD5-46BB-9B49-BD1B688C9C61}" vid="{B67B7BCF-FBA2-410D-ACA9-4524DEF87F51}"/>
    </a:ext>
  </a:extLst>
</a:theme>
</file>

<file path=ppt/theme/theme2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FFE7D1D6D0DA468B9685D75D5C716F" ma:contentTypeVersion="15" ma:contentTypeDescription="Criar um novo documento." ma:contentTypeScope="" ma:versionID="06bea2fc5aa5f08c0546a07e3ae36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fada2e8f71792d0f674e9c6ecfb1bc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de Início do Agendamento" ma:internalName="PublishingStartDate">
      <xsd:simpleType>
        <xsd:restriction base="dms:Unknown"/>
      </xsd:simpleType>
    </xsd:element>
    <xsd:element name="PublishingExpirationDate" ma:index="9" nillable="true" ma:displayName="Data de Fim do Agendament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7D4658-2B52-4631-AA69-108695D68B68}"/>
</file>

<file path=customXml/itemProps2.xml><?xml version="1.0" encoding="utf-8"?>
<ds:datastoreItem xmlns:ds="http://schemas.openxmlformats.org/officeDocument/2006/customXml" ds:itemID="{98BE4DE5-D8D3-484E-AAAC-A0D621C23B65}"/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219</Words>
  <Application>Microsoft Office PowerPoint</Application>
  <PresentationFormat>Personalizados</PresentationFormat>
  <Paragraphs>31</Paragraphs>
  <Slides>6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Livros 16x9</vt:lpstr>
      <vt:lpstr>     “Gestão da Coleção”  </vt:lpstr>
      <vt:lpstr>Coleção - Regulamento </vt:lpstr>
      <vt:lpstr>Desbaste </vt:lpstr>
      <vt:lpstr>Reforço da Coleção </vt:lpstr>
      <vt:lpstr>Empréstimo  </vt:lpstr>
      <vt:lpstr>ribac@cimac.pt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RNBP</dc:title>
  <dc:creator/>
  <cp:lastModifiedBy/>
  <cp:revision>1</cp:revision>
  <dcterms:created xsi:type="dcterms:W3CDTF">2024-10-30T16:29:31Z</dcterms:created>
  <dcterms:modified xsi:type="dcterms:W3CDTF">2024-11-05T16:16:34Z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0x0101005AFFE7D1D6D0DA468B9685D75D5C716F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