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Play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iHr6NMumUXi2/BNbY3wk9DU8A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17D6C3-A4F6-4216-8980-8528BBD4BC56}">
  <a:tblStyle styleId="{7217D6C3-A4F6-4216-8980-8528BBD4BC56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1" Type="http://schemas.openxmlformats.org/officeDocument/2006/relationships/slide" Target="slides/slide16.xml"/><Relationship Id="rId3" Type="http://schemas.openxmlformats.org/officeDocument/2006/relationships/tableStyles" Target="tableStyles.xml"/><Relationship Id="rId25" Type="http://schemas.openxmlformats.org/officeDocument/2006/relationships/slide" Target="slides/slide2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0" Type="http://schemas.openxmlformats.org/officeDocument/2006/relationships/slide" Target="slides/slide15.xml"/><Relationship Id="rId2" Type="http://schemas.openxmlformats.org/officeDocument/2006/relationships/presProps" Target="presProps.xml"/><Relationship Id="rId29" Type="http://customschemas.google.com/relationships/presentationmetadata" Target="metadata"/><Relationship Id="rId16" Type="http://schemas.openxmlformats.org/officeDocument/2006/relationships/slide" Target="slides/slide11.xml"/><Relationship Id="rId24" Type="http://schemas.openxmlformats.org/officeDocument/2006/relationships/slide" Target="slides/slide19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2" Type="http://schemas.openxmlformats.org/officeDocument/2006/relationships/customXml" Target="../customXml/item3.xml"/><Relationship Id="rId23" Type="http://schemas.openxmlformats.org/officeDocument/2006/relationships/slide" Target="slides/slide18.xml"/><Relationship Id="rId28" Type="http://schemas.openxmlformats.org/officeDocument/2006/relationships/font" Target="fonts/Play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ustomXml" Target="../customXml/item2.xml"/><Relationship Id="rId22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Play-regular.fntdata"/><Relationship Id="rId14" Type="http://schemas.openxmlformats.org/officeDocument/2006/relationships/slide" Target="slides/slide9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Arcos de Valdevez</a:t>
            </a:r>
            <a:endParaRPr sz="1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Caminha</a:t>
            </a:r>
            <a:endParaRPr sz="1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Melgaço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Monção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Paredes de Coura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Ponte da Barca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Ponte de Lima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Valença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Viana do Castelo</a:t>
            </a:r>
            <a:endParaRPr sz="14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None/>
            </a:pPr>
            <a:r>
              <a:rPr lang="en-US" sz="1400">
                <a:latin typeface="Play"/>
                <a:ea typeface="Play"/>
                <a:cs typeface="Play"/>
                <a:sym typeface="Play"/>
              </a:rPr>
              <a:t>Biblioteca Municipal de Vila Nova de Cerveira</a:t>
            </a:r>
            <a:endParaRPr sz="1000"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1037572672_2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1037572672_2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embora na pergunta que espaços/serviços que frequentas a biblioteca apareça em 1º lugar, aqui constata-se que só 53% dos inquiridos frequenta a biblioteca</a:t>
            </a:r>
            <a:endParaRPr/>
          </a:p>
        </p:txBody>
      </p:sp>
      <p:sp>
        <p:nvSpPr>
          <p:cNvPr id="175" name="Google Shape;175;g31037572672_2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 dar voz aos jovens do Alto Minho é um projeto que tem …</a:t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103757267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3103757267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103757267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e como chegamos a este projeto.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de salientar que este questionário era anónimo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quando fomos apresentados ao PADES não tinhamos certeza que projeto queriamos submeter. andamos um bocado perdidos e depois de alguma discussão chegamos a acordo que o publico alvo deveria ser o publico jovem. este é um publico que nas nossas bibliotecas consideramos que está um pouco de costas voltadas para os nossos serviços. depois da decisão do publico  alvo a questão que se levantou foi: o que é que querem os jovens?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foi assim que surgiu o inquerito com 16 perguntas que se centrou em áreas essenciais para compreender os seus interesses e necessidades a</a:t>
            </a:r>
            <a:r>
              <a:rPr lang="en-US" sz="2000">
                <a:latin typeface="Play"/>
                <a:ea typeface="Play"/>
                <a:cs typeface="Play"/>
                <a:sym typeface="Play"/>
              </a:rPr>
              <a:t>bordando aspetos como as preferências culturais e de lazer, o acesso e uso das tecnologias digitais, e as suas expectativas face aos serviços disponibilizados pelas bibliotecas municipais do Alto Minho.</a:t>
            </a:r>
            <a:endParaRPr sz="20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lay"/>
                <a:ea typeface="Play"/>
                <a:cs typeface="Play"/>
                <a:sym typeface="Play"/>
              </a:rPr>
              <a:t>Exploraram-se também as tematicas da inclusão digital, participação civica e envolvimento em atividades comunitarias de forma a identificar oportunidades para adaptar os serviços das bibliotecas a este público. O inquérito permitiu traçar um perfil atualizado dos interesses da juventude local e apontar direções para iniciativas mais atrativas e ajustadas às suas realidades</a:t>
            </a:r>
            <a:r>
              <a:rPr lang="en-US" sz="1800">
                <a:latin typeface="Play"/>
                <a:ea typeface="Play"/>
                <a:cs typeface="Play"/>
                <a:sym typeface="Play"/>
              </a:rPr>
              <a:t>.</a:t>
            </a:r>
            <a:endParaRPr sz="42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t/>
            </a:r>
            <a:endParaRPr sz="2000"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procedemos agora à análise das respostas do </a:t>
            </a:r>
            <a:r>
              <a:rPr lang="en-US"/>
              <a:t>inquérito</a:t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primeiras questões tem a ver com idade, género, concelho de residencia, principal atividade ou situação, nivel de ensino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questões básicas de identificação</a:t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como podemos observar a maioria das respostas foi que utilizavam a biblioteca seguido do cinema</a:t>
            </a:r>
            <a:endParaRPr/>
          </a:p>
        </p:txBody>
      </p:sp>
      <p:sp>
        <p:nvSpPr>
          <p:cNvPr id="138" name="Google Shape;13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conforto que obrigará as bibliotecas a repensarem o seu espaço o que pode levar a obras de melhoria e adaptação</a:t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musica com 73%, cinema com 42%, jogos, tecnologias…</a:t>
            </a:r>
            <a:endParaRPr/>
          </a:p>
        </p:txBody>
      </p:sp>
      <p:sp>
        <p:nvSpPr>
          <p:cNvPr id="166" name="Google Shape;1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o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e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Obje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 Título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cção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9" name="Google Shape;3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Duplo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debibliotecas.altominho.pt/pt/" TargetMode="External"/><Relationship Id="rId4" Type="http://schemas.openxmlformats.org/officeDocument/2006/relationships/hyperlink" Target="https://bibliotecas.altominho.pt/" TargetMode="External"/><Relationship Id="rId5" Type="http://schemas.openxmlformats.org/officeDocument/2006/relationships/hyperlink" Target="https://bibliotecas.altominho.pt/" TargetMode="External"/><Relationship Id="rId6" Type="http://schemas.openxmlformats.org/officeDocument/2006/relationships/image" Target="../media/image16.png"/><Relationship Id="rId7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11740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A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-2300" y="0"/>
            <a:ext cx="12192000" cy="2460546"/>
          </a:xfrm>
          <a:custGeom>
            <a:rect b="b" l="l" r="r" t="t"/>
            <a:pathLst>
              <a:path extrusionOk="0" h="2877832" w="12192000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>
            <p:ph type="ctrTitle"/>
          </p:nvPr>
        </p:nvSpPr>
        <p:spPr>
          <a:xfrm>
            <a:off x="3916875" y="265599"/>
            <a:ext cx="7598400" cy="128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Play"/>
              <a:buNone/>
            </a:pPr>
            <a:br>
              <a:rPr lang="en-US" sz="3100">
                <a:solidFill>
                  <a:srgbClr val="FFFFFF"/>
                </a:solidFill>
              </a:rPr>
            </a:br>
            <a:r>
              <a:rPr b="1" lang="en-US" sz="3100">
                <a:solidFill>
                  <a:srgbClr val="FFFFFF"/>
                </a:solidFill>
              </a:rPr>
              <a:t>PROJETO </a:t>
            </a:r>
            <a:endParaRPr b="1" sz="31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6539"/>
              <a:buFont typeface="Play"/>
              <a:buNone/>
            </a:pPr>
            <a:r>
              <a:rPr b="1" lang="en-US" sz="3211">
                <a:solidFill>
                  <a:srgbClr val="FFFFFF"/>
                </a:solidFill>
              </a:rPr>
              <a:t>“DAR VOZ AOS JOVENS DO ALTO MINHO”</a:t>
            </a:r>
            <a:endParaRPr sz="3211">
              <a:solidFill>
                <a:srgbClr val="FFFFFF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744006" y="1549303"/>
            <a:ext cx="4243589" cy="13122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-55029" l="-24852" r="-19053" t="11123"/>
          <a:stretch/>
        </p:blipFill>
        <p:spPr>
          <a:xfrm>
            <a:off x="117400" y="539425"/>
            <a:ext cx="3859851" cy="171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9475" y="2527050"/>
            <a:ext cx="7030626" cy="427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áfico de respostas do Forms. Título da pergunta: 11 - Frequentas a Biblioteca Municipal existente no teu concelho?. Número de respostas: 616 respostas." id="177" name="Google Shape;177;g31037572672_2_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0925" y="172429"/>
            <a:ext cx="6530602" cy="27474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11.2 - Se &quot;SIM&quot;, com que regularidade a frequentas?. Número de respostas: 372 respostas." id="178" name="Google Shape;178;g31037572672_2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0925" y="3059184"/>
            <a:ext cx="6990126" cy="29408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g31037572672_2_2"/>
          <p:cNvGrpSpPr/>
          <p:nvPr/>
        </p:nvGrpSpPr>
        <p:grpSpPr>
          <a:xfrm flipH="1">
            <a:off x="10740582" y="-454724"/>
            <a:ext cx="2324947" cy="2324947"/>
            <a:chOff x="-873008" y="-454724"/>
            <a:chExt cx="2324947" cy="2324947"/>
          </a:xfrm>
        </p:grpSpPr>
        <p:sp>
          <p:nvSpPr>
            <p:cNvPr id="180" name="Google Shape;180;g31037572672_2_2"/>
            <p:cNvSpPr/>
            <p:nvPr/>
          </p:nvSpPr>
          <p:spPr>
            <a:xfrm rot="2700000">
              <a:off x="-415672" y="-231099"/>
              <a:ext cx="1410275" cy="1877697"/>
            </a:xfrm>
            <a:custGeom>
              <a:rect b="b" l="l" r="r" t="t"/>
              <a:pathLst>
                <a:path extrusionOk="0" h="1876653" w="1409491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g31037572672_2_2"/>
            <p:cNvSpPr/>
            <p:nvPr/>
          </p:nvSpPr>
          <p:spPr>
            <a:xfrm rot="2700000">
              <a:off x="301183" y="1282830"/>
              <a:ext cx="485782" cy="485782"/>
            </a:xfrm>
            <a:prstGeom prst="rect">
              <a:avLst/>
            </a:prstGeom>
            <a:solidFill>
              <a:schemeClr val="accent1">
                <a:alpha val="298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g31037572672_2_2"/>
          <p:cNvSpPr/>
          <p:nvPr/>
        </p:nvSpPr>
        <p:spPr>
          <a:xfrm>
            <a:off x="1343436" y="5721108"/>
            <a:ext cx="2262000" cy="1137000"/>
          </a:xfrm>
          <a:prstGeom prst="triangle">
            <a:avLst>
              <a:gd fmla="val 50000" name="adj"/>
            </a:avLst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8" name="Google Shape;188;p10"/>
          <p:cNvGrpSpPr/>
          <p:nvPr/>
        </p:nvGrpSpPr>
        <p:grpSpPr>
          <a:xfrm flipH="1">
            <a:off x="10741136" y="-454724"/>
            <a:ext cx="2323655" cy="2323656"/>
            <a:chOff x="-872270" y="-454724"/>
            <a:chExt cx="2323655" cy="2323656"/>
          </a:xfrm>
        </p:grpSpPr>
        <p:sp>
          <p:nvSpPr>
            <p:cNvPr id="189" name="Google Shape;189;p10"/>
            <p:cNvSpPr/>
            <p:nvPr/>
          </p:nvSpPr>
          <p:spPr>
            <a:xfrm rot="2700000">
              <a:off x="-415188" y="-231223"/>
              <a:ext cx="1409491" cy="1876653"/>
            </a:xfrm>
            <a:custGeom>
              <a:rect b="b" l="l" r="r" t="t"/>
              <a:pathLst>
                <a:path extrusionOk="0" h="1876653" w="1409491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0"/>
            <p:cNvSpPr/>
            <p:nvPr/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10"/>
          <p:cNvSpPr/>
          <p:nvPr/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343436" y="5721108"/>
            <a:ext cx="2261965" cy="1136891"/>
          </a:xfrm>
          <a:prstGeom prst="triangle">
            <a:avLst>
              <a:gd fmla="val 50000" name="adj"/>
            </a:avLst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1.1 - Se &quot;NÃO&quot;, aponta as razões para não o fazeres:. Número de respostas: 301 respostas." id="193" name="Google Shape;193;p10"/>
          <p:cNvPicPr preferRelativeResize="0"/>
          <p:nvPr/>
        </p:nvPicPr>
        <p:blipFill rotWithShape="1">
          <a:blip r:embed="rId3">
            <a:alphaModFix/>
          </a:blip>
          <a:srcRect b="11308" l="0" r="0" t="0"/>
          <a:stretch/>
        </p:blipFill>
        <p:spPr>
          <a:xfrm>
            <a:off x="3810625" y="109200"/>
            <a:ext cx="7001763" cy="663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" name="Google Shape;199;p11"/>
          <p:cNvGrpSpPr/>
          <p:nvPr/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</p:grpSpPr>
        <p:sp>
          <p:nvSpPr>
            <p:cNvPr id="200" name="Google Shape;200;p11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1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11"/>
          <p:cNvSpPr/>
          <p:nvPr/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2 -  Indica que espaços consideras necessários na Biblioteca Municipal:. Número de respostas: 616 respostas." id="203" name="Google Shape;203;p11"/>
          <p:cNvPicPr preferRelativeResize="0"/>
          <p:nvPr/>
        </p:nvPicPr>
        <p:blipFill rotWithShape="1">
          <a:blip r:embed="rId3">
            <a:alphaModFix/>
          </a:blip>
          <a:srcRect b="28911" l="0" r="0" t="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12"/>
          <p:cNvGrpSpPr/>
          <p:nvPr/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</p:grpSpPr>
        <p:sp>
          <p:nvSpPr>
            <p:cNvPr id="210" name="Google Shape;210;p12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2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12"/>
          <p:cNvSpPr/>
          <p:nvPr/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3 - Indica que recursos / serviços consideras necessários na Biblioteca Municipal:. Número de respostas: 616 respostas." id="213" name="Google Shape;213;p12"/>
          <p:cNvPicPr preferRelativeResize="0"/>
          <p:nvPr/>
        </p:nvPicPr>
        <p:blipFill rotWithShape="1">
          <a:blip r:embed="rId3">
            <a:alphaModFix/>
          </a:blip>
          <a:srcRect b="31159" l="0" r="0" t="2797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3"/>
          <p:cNvSpPr/>
          <p:nvPr/>
        </p:nvSpPr>
        <p:spPr>
          <a:xfrm flipH="1" rot="-2700000">
            <a:off x="-376156" y="-253670"/>
            <a:ext cx="1827638" cy="1376989"/>
          </a:xfrm>
          <a:custGeom>
            <a:rect b="b" l="l" r="r" t="t"/>
            <a:pathLst>
              <a:path extrusionOk="0" h="1376989" w="1827638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3"/>
          <p:cNvSpPr/>
          <p:nvPr/>
        </p:nvSpPr>
        <p:spPr>
          <a:xfrm flipH="1" rot="-2700000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/>
          <p:nvPr/>
        </p:nvSpPr>
        <p:spPr>
          <a:xfrm flipH="1" rot="-2700000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3"/>
          <p:cNvSpPr/>
          <p:nvPr/>
        </p:nvSpPr>
        <p:spPr>
          <a:xfrm flipH="1" rot="10800000">
            <a:off x="9356643" y="0"/>
            <a:ext cx="2835357" cy="1480837"/>
          </a:xfrm>
          <a:custGeom>
            <a:rect b="b" l="l" r="r" t="t"/>
            <a:pathLst>
              <a:path extrusionOk="0" h="1480837" w="283535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4.1 -  Indica que tipo de eventos gostarias que se realizassem:. Número de respostas: 616 respostas." id="224" name="Google Shape;22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4406" y="643467"/>
            <a:ext cx="9523188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3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fmla="val 50000" name="adj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14"/>
          <p:cNvGrpSpPr/>
          <p:nvPr/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</p:grpSpPr>
        <p:sp>
          <p:nvSpPr>
            <p:cNvPr id="232" name="Google Shape;232;p14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" name="Google Shape;234;p14"/>
          <p:cNvSpPr/>
          <p:nvPr/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4.2 - Em que oficinas (workshops) gostarias de participar? . Número de respostas: 616 respostas." id="235" name="Google Shape;235;p14"/>
          <p:cNvPicPr preferRelativeResize="0"/>
          <p:nvPr/>
        </p:nvPicPr>
        <p:blipFill rotWithShape="1">
          <a:blip r:embed="rId3">
            <a:alphaModFix/>
          </a:blip>
          <a:srcRect b="45549" l="0" r="0" t="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rget Audience" id="241" name="Google Shape;24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4988" y="1744515"/>
            <a:ext cx="3368969" cy="336896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5"/>
          <p:cNvSpPr/>
          <p:nvPr/>
        </p:nvSpPr>
        <p:spPr>
          <a:xfrm>
            <a:off x="4629992" y="0"/>
            <a:ext cx="7562008" cy="6858000"/>
          </a:xfrm>
          <a:custGeom>
            <a:rect b="b" l="l" r="r" t="t"/>
            <a:pathLst>
              <a:path extrusionOk="0" h="6858000" w="7529613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5975303" y="1896904"/>
            <a:ext cx="5029200" cy="18288"/>
          </a:xfrm>
          <a:custGeom>
            <a:rect b="b" l="l" r="r" t="t"/>
            <a:pathLst>
              <a:path extrusionOk="0" fill="none" h="18288" w="5029200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extrusionOk="0" h="18288" w="5029200"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5759350" y="2209050"/>
            <a:ext cx="6034200" cy="4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Face aos resultados do inquérito, o</a:t>
            </a: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projeto "</a:t>
            </a:r>
            <a:r>
              <a:rPr b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Dar </a:t>
            </a:r>
            <a:r>
              <a:rPr b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v</a:t>
            </a:r>
            <a:r>
              <a:rPr b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oz aos </a:t>
            </a:r>
            <a:r>
              <a:rPr b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j</a:t>
            </a:r>
            <a:r>
              <a:rPr b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ovens do Alto Minho</a:t>
            </a: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" surge com o objetivo de criar novos serviços digitais, como </a:t>
            </a:r>
            <a:r>
              <a:rPr i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gaming</a:t>
            </a: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, produção audiovisual e </a:t>
            </a:r>
            <a:r>
              <a:rPr i="1"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streaming</a:t>
            </a: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, que vão ao encontro dos interesses do público jovem e exploram o potencial das TIC. Paralelamente, pretende implementar atividades culturais e educativas que promovam a participação ativa dos jovens nas bibliotecas municipais. 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-19050" lvl="0" marL="0" marR="0" rtl="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lay"/>
              <a:buChar char="•"/>
            </a:pPr>
            <a:r>
              <a:rPr lang="en-US" sz="18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Através de um diálogo aberto e da auscultação constante aos jovens, o projeto pretende garantir que as suas vozes sejam ouvidas, permitindo que contribuam na definição de atividades e recursos que melhor se adequem às suas necessidades e interesses.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"/>
          <p:cNvSpPr/>
          <p:nvPr/>
        </p:nvSpPr>
        <p:spPr>
          <a:xfrm>
            <a:off x="149798" y="0"/>
            <a:ext cx="12189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6"/>
          <p:cNvSpPr/>
          <p:nvPr/>
        </p:nvSpPr>
        <p:spPr>
          <a:xfrm>
            <a:off x="1" y="0"/>
            <a:ext cx="4167271" cy="6858000"/>
          </a:xfrm>
          <a:custGeom>
            <a:rect b="b" l="l" r="r" t="t"/>
            <a:pathLst>
              <a:path extrusionOk="0" h="6858000" w="4167271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6"/>
          <p:cNvSpPr/>
          <p:nvPr/>
        </p:nvSpPr>
        <p:spPr>
          <a:xfrm flipH="1" rot="10800000">
            <a:off x="8108702" y="2653237"/>
            <a:ext cx="4083300" cy="4083300"/>
          </a:xfrm>
          <a:prstGeom prst="arc">
            <a:avLst>
              <a:gd fmla="val 16200000" name="adj1"/>
              <a:gd fmla="val 0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3746575" y="78250"/>
            <a:ext cx="7934400" cy="639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Objetivos: </a:t>
            </a:r>
            <a:endParaRPr sz="2400"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1. Atrair e fidelizar o público jovem para as atividades das bibliotecas;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2. Melhorar os espaços destinados a este público tornando os espaços mais atrativos;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3. Criar uma agenda de programação pensada à escala intermunicipal;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4. Capacitar as equipas das bibliotecas para a dinamização de serviços inovadores;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5. Criar oportunidades de crescimento pessoal e social e fortalecimento da cidadania;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6. Constituir-se como uma ferramenta de apoio à inclusão cultural e digital;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7. Adaptar as bibliotecas aos novos modelos, recursos e serviços;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8.  Promover a biblioteca como sistema de conhecimento da estrutura social e cívica;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9. Contribuir para um crescimento sustentável, regenerativo e inclusivo;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10. Promover a cooperação entre as bibliotecas municipais do Alto Minho, fortalecendo a rede de bibliotecas através da partilha de recursos, programação conjunta e iniciativas colaborativas que atraiam e envolvam o público jovem.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8" name="Google Shape;258;p17"/>
          <p:cNvGrpSpPr/>
          <p:nvPr/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</p:grpSpPr>
        <p:sp>
          <p:nvSpPr>
            <p:cNvPr id="259" name="Google Shape;259;p17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7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1" name="Google Shape;261;p17"/>
          <p:cNvSpPr/>
          <p:nvPr/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1347325" y="434575"/>
            <a:ext cx="10133400" cy="50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Atividades a desenvolver em cada linha de financiamento do PADES:</a:t>
            </a:r>
            <a:endParaRPr sz="24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Ação 1 - Aquisição de coleções (Linha de ação "Coleção")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i="0" lang="en-US" sz="1800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Objetivo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: Aquisição de livros (incluindo multiformato), jogos e videojogos de suporte aos novos serviços a implementar nas bibliotecas públicas do Alto Minho, garantindo assim uma oferta atrativa e diversificada para o público jovem.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Ação 2 - Criação de novos serviços TIC nas bibliotecas (Linha de ação "Tecnologias de Informação e Comunicação") </a:t>
            </a:r>
            <a:endParaRPr b="1" i="0" sz="1800" u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i="0" lang="en-US" sz="1800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Objetivo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: Criação de novos serviços nas bibliotecas direcionados para o público-alvo do projeto e respetivo apetrechamento, a saber: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44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•"/>
            </a:pP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Serviço de </a:t>
            </a:r>
            <a:r>
              <a:rPr i="1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gaming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;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-444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•"/>
            </a:pP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Serviço de </a:t>
            </a:r>
            <a:r>
              <a:rPr i="1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streaming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(através da subscrição de plataformas de streaming);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-4445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"/>
              <a:buChar char="•"/>
            </a:pP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Serviço de produção audiovisual (vídeo, fotografia).</a:t>
            </a:r>
            <a:endParaRPr sz="18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8" name="Google Shape;268;p18"/>
          <p:cNvGrpSpPr/>
          <p:nvPr/>
        </p:nvGrpSpPr>
        <p:grpSpPr>
          <a:xfrm rot="5400000">
            <a:off x="8692725" y="2846989"/>
            <a:ext cx="5859888" cy="527733"/>
            <a:chOff x="6081624" y="1998368"/>
            <a:chExt cx="5613457" cy="782175"/>
          </a:xfrm>
        </p:grpSpPr>
        <p:sp>
          <p:nvSpPr>
            <p:cNvPr id="269" name="Google Shape;269;p18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8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18"/>
          <p:cNvSpPr/>
          <p:nvPr/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1019350" y="1080504"/>
            <a:ext cx="9843900" cy="430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Ação 3 - Dinamização de programa de atividades para o público jovem (Linha de ação "Promoção da Leitura e das Literacias")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i="0" lang="en-US" sz="1800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Objetivo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: Criação de uma agenda intermunicipal de programação, que vá de encontro às novas tendências para atrair e fidelizar o público jovem, através de oficinas, workshops e atividades diversas. </a:t>
            </a:r>
            <a:endParaRPr i="0" sz="1800" u="none" strike="noStrike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Ação 4 - Realização de ações de capacitação e benchmarking (Linha de ação "Formação Profissional")</a:t>
            </a:r>
            <a:endParaRPr sz="1800"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i="0" lang="en-US" sz="1800" u="sng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Objetivo</a:t>
            </a:r>
            <a:r>
              <a:rPr i="0" lang="en-US" sz="18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: Desenvolvimento de ações de capacitação e benchmarking destinadas às equipas técnicas das bibliotecas municipais, em áreas temáticas relacionadas com tecnologia audiovisual, storytelling e construção de bibliotecas participativas. 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2769476" y="220196"/>
            <a:ext cx="9420225" cy="663618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 rot="-3079828">
            <a:off x="1474479" y="1096414"/>
            <a:ext cx="2987899" cy="2987899"/>
          </a:xfrm>
          <a:prstGeom prst="arc">
            <a:avLst>
              <a:gd fmla="val 14455503" name="adj1"/>
              <a:gd fmla="val 227775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>
            <p:ph type="title"/>
          </p:nvPr>
        </p:nvSpPr>
        <p:spPr>
          <a:xfrm>
            <a:off x="3795875" y="1800075"/>
            <a:ext cx="7916700" cy="40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b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b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b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b="1" lang="en-US" sz="265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Público-alvo:</a:t>
            </a:r>
            <a:br>
              <a:rPr b="1" lang="en-US" sz="2477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Jovens com idades entre os 14 e os 24 anos, que vivem, estudam ou trabalham nos concelhos do Alto Minho.</a:t>
            </a: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471"/>
              <a:buFont typeface="Play"/>
              <a:buNone/>
            </a:pPr>
            <a:r>
              <a:rPr b="1" lang="en-US" sz="2650"/>
              <a:t>Fonte de financiamento: </a:t>
            </a:r>
            <a:endParaRPr b="1" sz="265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2000"/>
              <a:t>PADES - Programa de Apoio ao Desenvolvimento de Serviços de Biblioteca, da Direção-Geral do Livro, dos Arquivos e das Bibliotecas (DGLAB)</a:t>
            </a:r>
            <a:b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endParaRPr sz="20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t/>
            </a:r>
            <a:endParaRPr sz="200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471"/>
              <a:buFont typeface="Play"/>
              <a:buNone/>
            </a:pPr>
            <a:r>
              <a:rPr b="1" lang="en-US" sz="2650"/>
              <a:t>Duração: </a:t>
            </a:r>
            <a:endParaRPr b="1" sz="2650"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en-US" sz="2000"/>
              <a:t>3 anos (2025-2027)</a:t>
            </a: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Gostaria ainda de referir que este projeto se encontra em elaboração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Foi submetido à DGLAB para apreciação…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</a:rPr>
              <a:t>Mas estamos convencidos que terá nota positiva 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78" name="Google Shape;278;p19"/>
          <p:cNvSpPr/>
          <p:nvPr/>
        </p:nvSpPr>
        <p:spPr>
          <a:xfrm>
            <a:off x="630928" y="1539943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630925" y="1726200"/>
            <a:ext cx="76320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76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0" lang="en-US" sz="19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“</a:t>
            </a:r>
            <a:r>
              <a:rPr b="1" i="0" lang="en-US" sz="19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Dar voz aos jovens do Alto Minho</a:t>
            </a:r>
            <a:r>
              <a:rPr i="0" lang="en-US" sz="19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” é, assim, um projeto que resulta do trabalho de diagnóstico das necessidades e dos novos desafios que são colocados às bibliotecas públicas, com o objetivo de cativar novos públicos, </a:t>
            </a:r>
            <a:r>
              <a:rPr lang="en-US" sz="19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em particular o público jovem, </a:t>
            </a:r>
            <a:r>
              <a:rPr i="0" lang="en-US" sz="1900" u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bem como da necessidade de desenvolver novos serviços mais apelativos e inovadores. </a:t>
            </a:r>
            <a:endParaRPr sz="1900">
              <a:latin typeface="Play"/>
              <a:ea typeface="Play"/>
              <a:cs typeface="Play"/>
              <a:sym typeface="Play"/>
            </a:endParaRPr>
          </a:p>
          <a:p>
            <a:pPr indent="76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762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lapping Hands" id="280" name="Google Shape;28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08316" y="1046873"/>
            <a:ext cx="3747081" cy="374708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9"/>
          <p:cNvSpPr txBox="1"/>
          <p:nvPr/>
        </p:nvSpPr>
        <p:spPr>
          <a:xfrm>
            <a:off x="630925" y="5271300"/>
            <a:ext cx="8953500" cy="4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Projeto em fase final de elaboração para submissão ao PADES em novembro de 2024. 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1037572672_0_1"/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31037572672_0_1"/>
          <p:cNvSpPr/>
          <p:nvPr/>
        </p:nvSpPr>
        <p:spPr>
          <a:xfrm>
            <a:off x="2771776" y="221821"/>
            <a:ext cx="9420225" cy="6636187"/>
          </a:xfrm>
          <a:custGeom>
            <a:rect b="b" l="l" r="r" t="t"/>
            <a:pathLst>
              <a:path extrusionOk="0" h="5770597" w="8191500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1037572672_0_1"/>
          <p:cNvSpPr/>
          <p:nvPr/>
        </p:nvSpPr>
        <p:spPr>
          <a:xfrm>
            <a:off x="1758029" y="3344211"/>
            <a:ext cx="1942200" cy="18897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1037572672_0_1"/>
          <p:cNvSpPr txBox="1"/>
          <p:nvPr/>
        </p:nvSpPr>
        <p:spPr>
          <a:xfrm>
            <a:off x="4601075" y="2770025"/>
            <a:ext cx="68559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Obrigada pela vossa atenção.</a:t>
            </a:r>
            <a:endParaRPr sz="25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Margarida Codesso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Coordenadora da RIBAM</a:t>
            </a:r>
            <a:endParaRPr sz="1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Site: </a:t>
            </a:r>
            <a:r>
              <a:rPr lang="en-US" u="sng">
                <a:solidFill>
                  <a:srgbClr val="FF9900"/>
                </a:solidFill>
                <a:highlight>
                  <a:schemeClr val="lt1"/>
                </a:highlight>
                <a:latin typeface="Play"/>
                <a:ea typeface="Play"/>
                <a:cs typeface="Play"/>
                <a:sym typeface="Pl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https://redebibliotecas.altominho.pt</a:t>
            </a:r>
            <a:endParaRPr>
              <a:solidFill>
                <a:srgbClr val="FF9900"/>
              </a:solidFill>
              <a:highlight>
                <a:schemeClr val="lt1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76200" rt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Catálogo coletivo:</a:t>
            </a:r>
            <a:r>
              <a:rPr b="1" lang="en-US">
                <a:solidFill>
                  <a:schemeClr val="dk1"/>
                </a:solidFill>
                <a:uFill>
                  <a:noFill/>
                </a:uFill>
                <a:latin typeface="Play"/>
                <a:ea typeface="Play"/>
                <a:cs typeface="Play"/>
                <a:sym typeface="Pl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US" u="sng">
                <a:solidFill>
                  <a:srgbClr val="FF9900"/>
                </a:solidFill>
                <a:latin typeface="Play"/>
                <a:ea typeface="Play"/>
                <a:cs typeface="Play"/>
                <a:sym typeface="Pl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https://bibliotecas.altominho.pt/</a:t>
            </a:r>
            <a:endParaRPr u="sng">
              <a:solidFill>
                <a:srgbClr val="FF99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  <a:highlight>
                <a:schemeClr val="lt1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91" name="Google Shape;291;g31037572672_0_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7400" y="5581374"/>
            <a:ext cx="2604675" cy="103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g31037572672_0_1"/>
          <p:cNvPicPr preferRelativeResize="0"/>
          <p:nvPr/>
        </p:nvPicPr>
        <p:blipFill rotWithShape="1">
          <a:blip r:embed="rId7">
            <a:alphaModFix/>
          </a:blip>
          <a:srcRect b="0" l="-3190" r="3190" t="0"/>
          <a:stretch/>
        </p:blipFill>
        <p:spPr>
          <a:xfrm>
            <a:off x="8459375" y="5614425"/>
            <a:ext cx="2739048" cy="9671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1037572672_0_1"/>
          <p:cNvSpPr/>
          <p:nvPr/>
        </p:nvSpPr>
        <p:spPr>
          <a:xfrm rot="-3079819">
            <a:off x="1474471" y="1096446"/>
            <a:ext cx="2987854" cy="2987854"/>
          </a:xfrm>
          <a:prstGeom prst="arc">
            <a:avLst>
              <a:gd fmla="val 14455503" name="adj1"/>
              <a:gd fmla="val 227775" name="adj2"/>
            </a:avLst>
          </a:prstGeom>
          <a:noFill/>
          <a:ln cap="rnd" cmpd="sng" w="127000">
            <a:solidFill>
              <a:schemeClr val="accent4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2815925" y="58700"/>
            <a:ext cx="6752100" cy="6730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 txBox="1"/>
          <p:nvPr>
            <p:ph type="title"/>
          </p:nvPr>
        </p:nvSpPr>
        <p:spPr>
          <a:xfrm>
            <a:off x="3649775" y="1158850"/>
            <a:ext cx="5084400" cy="477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/>
              <a:t>Para a elaboração do projeto “</a:t>
            </a:r>
            <a:r>
              <a:rPr b="1" lang="en-US" sz="2000"/>
              <a:t>Dar voz aos jovens do Alto Minho</a:t>
            </a:r>
            <a:r>
              <a:rPr lang="en-US" sz="2000"/>
              <a:t>” foi realizado </a:t>
            </a:r>
            <a:r>
              <a:rPr lang="en-US" sz="2000"/>
              <a:t>um inquérito junto de 630 jovens, entre outubro e novembro de 2023.</a:t>
            </a:r>
            <a:br>
              <a:rPr lang="en-US" sz="2000"/>
            </a:br>
            <a:b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en-US" sz="2000"/>
              <a:t>O inquérito, com 16 perguntas, centrou-se em áreas essenciais para compreender os seus interesses e necessidades: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preferências culturais e de lazer,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/>
              <a:t>o acesso e uso das tecnologias digitais,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/>
              <a:t>as temáticas da inclusão digital,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/>
              <a:t>participação cívica e </a:t>
            </a:r>
            <a:endParaRPr sz="20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lay"/>
              <a:buNone/>
            </a:pPr>
            <a:r>
              <a:rPr lang="en-US" sz="2000"/>
              <a:t>o envolvimento em atividades comunitárias.</a:t>
            </a:r>
            <a:endParaRPr sz="4200"/>
          </a:p>
        </p:txBody>
      </p:sp>
      <p:sp>
        <p:nvSpPr>
          <p:cNvPr id="113" name="Google Shape;113;p3"/>
          <p:cNvSpPr/>
          <p:nvPr/>
        </p:nvSpPr>
        <p:spPr>
          <a:xfrm flipH="1" rot="-1577528">
            <a:off x="2494144" y="6131"/>
            <a:ext cx="6816149" cy="6816149"/>
          </a:xfrm>
          <a:prstGeom prst="arc">
            <a:avLst>
              <a:gd fmla="val 16200000" name="adj1"/>
              <a:gd fmla="val 20093138" name="adj2"/>
            </a:avLst>
          </a:prstGeom>
          <a:noFill/>
          <a:ln cap="rnd" cmpd="sng" w="127000">
            <a:solidFill>
              <a:schemeClr val="accent4">
                <a:alpha val="94901"/>
              </a:schemeClr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8862120" y="4496098"/>
            <a:ext cx="705900" cy="686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0" y="0"/>
            <a:ext cx="12192000" cy="6468618"/>
          </a:xfrm>
          <a:custGeom>
            <a:rect b="b" l="l" r="r" t="t"/>
            <a:pathLst>
              <a:path extrusionOk="0" h="6219825" w="1219200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473200" y="1928019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2" name="Google Shape;122;p4"/>
          <p:cNvGraphicFramePr/>
          <p:nvPr/>
        </p:nvGraphicFramePr>
        <p:xfrm>
          <a:off x="228600" y="3733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{7217D6C3-A4F6-4216-8980-8528BBD4BC56}</a:tableStyleId>
              </a:tblPr>
              <a:tblGrid>
                <a:gridCol w="2342875"/>
                <a:gridCol w="1569975"/>
                <a:gridCol w="1372825"/>
                <a:gridCol w="1076200"/>
                <a:gridCol w="1569975"/>
                <a:gridCol w="949075"/>
                <a:gridCol w="2777725"/>
              </a:tblGrid>
              <a:tr h="3944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aos 19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aos 24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0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Tamanho da amostra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Alto Minho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10794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11544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22 338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</a:t>
                      </a:r>
                      <a:endParaRPr sz="3600" u="none" cap="none" strike="noStrike">
                        <a:highlight>
                          <a:srgbClr val="FFFF00"/>
                        </a:highlight>
                      </a:endParaRPr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Grau de confiança 90%</a:t>
                      </a:r>
                      <a:endParaRPr sz="2500" u="none" cap="none" strike="noStrike"/>
                    </a:p>
                  </a:txBody>
                  <a:tcPr marT="57975" marB="57975" marR="48300" marL="48300" anchor="ctr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Arcos de Valdevez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877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1 790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8,01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Margem de erro 5%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Caminha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728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1 371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6,14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Melgaço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2,32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Monção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701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1 412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6,32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Paredes de Coura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3,40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Ponte da Barca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500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1 073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4,80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Ponte de Lima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2212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2339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4 551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20,37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Valença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694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1 337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5,99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Viana do Castelo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4158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4511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8 669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38,81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Vila Nova de Cerveira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436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856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3,83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DD4EA"/>
                    </a:solidFill>
                  </a:tcPr>
                </a:tc>
              </a:tr>
              <a:tr h="355750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269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2500" u="none" cap="none" strike="noStrike"/>
                    </a:p>
                  </a:txBody>
                  <a:tcPr marT="57975" marB="57975" marR="48300" marL="48300">
                    <a:lnL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-25" y="244525"/>
            <a:ext cx="12189000" cy="695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/>
          <p:cNvSpPr/>
          <p:nvPr/>
        </p:nvSpPr>
        <p:spPr>
          <a:xfrm>
            <a:off x="0" y="0"/>
            <a:ext cx="12192000" cy="6219825"/>
          </a:xfrm>
          <a:custGeom>
            <a:rect b="b" l="l" r="r" t="t"/>
            <a:pathLst>
              <a:path extrusionOk="0" h="6219825" w="1219200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ma imagem com texto, captura de ecrã, software, Ícone de computador&#10;&#10;Descrição gerada automaticamente" id="130" name="Google Shape;130;p5"/>
          <p:cNvPicPr preferRelativeResize="0"/>
          <p:nvPr/>
        </p:nvPicPr>
        <p:blipFill rotWithShape="1">
          <a:blip r:embed="rId3">
            <a:alphaModFix/>
          </a:blip>
          <a:srcRect b="15476" l="19184" r="1532" t="27381"/>
          <a:stretch/>
        </p:blipFill>
        <p:spPr>
          <a:xfrm>
            <a:off x="1371600" y="-1"/>
            <a:ext cx="9652000" cy="5565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3.1 - O teu local de residência é:&#10;. Número de respostas: 616 respostas."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318413" y="-3940175"/>
            <a:ext cx="19507200" cy="821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2 - Género:. Número de respostas: 616 respostas." id="132" name="Google Shape;13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09825" y="-3940175"/>
            <a:ext cx="19507200" cy="821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3 - Qual o teu concelho de residência?. Número de respostas: 616 respostas." id="133" name="Google Shape;13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892650" y="-3940175"/>
            <a:ext cx="19507200" cy="821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4.2 - Se não és estudante, que nível de ensino concluíste?. Número de respostas: 174 respostas." id="134" name="Google Shape;13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084063" y="-3940175"/>
            <a:ext cx="19507200" cy="8210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4.1 - Se és estudante, que nível de ensino frequentas?. Número de respostas: 560 respostas." id="135" name="Google Shape;135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275475" y="-3940175"/>
            <a:ext cx="19507200" cy="82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/>
          <p:nvPr/>
        </p:nvSpPr>
        <p:spPr>
          <a:xfrm>
            <a:off x="11118533" y="918266"/>
            <a:ext cx="706127" cy="5863534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0F486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1117879" y="643467"/>
            <a:ext cx="420307" cy="5668919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0A304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5 - Indica os espaços / serviços que utilizas:. Número de respostas: 616 respostas." id="143" name="Google Shape;14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9100" y="686563"/>
            <a:ext cx="8556452" cy="5732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Google Shape;144;p6"/>
          <p:cNvCxnSpPr/>
          <p:nvPr/>
        </p:nvCxnSpPr>
        <p:spPr>
          <a:xfrm>
            <a:off x="6096000" y="1739239"/>
            <a:ext cx="0" cy="32004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0" name="Google Shape;150;p7"/>
          <p:cNvGrpSpPr/>
          <p:nvPr/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</p:grpSpPr>
        <p:sp>
          <p:nvSpPr>
            <p:cNvPr id="151" name="Google Shape;151;p7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6081624" y="1998844"/>
              <a:ext cx="5372968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7"/>
          <p:cNvSpPr/>
          <p:nvPr/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6 - Quando procuras um espaço para a ocupação dos teus tempos livres/lazer, tens em conta sobretudo:. Número de respostas: 616 respostas." id="154" name="Google Shape;154;p7"/>
          <p:cNvPicPr preferRelativeResize="0"/>
          <p:nvPr/>
        </p:nvPicPr>
        <p:blipFill rotWithShape="1">
          <a:blip r:embed="rId3">
            <a:alphaModFix/>
          </a:blip>
          <a:srcRect b="9007" l="0" r="0" t="0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/>
          <p:nvPr/>
        </p:nvSpPr>
        <p:spPr>
          <a:xfrm flipH="1">
            <a:off x="0" y="0"/>
            <a:ext cx="5802086" cy="6858000"/>
          </a:xfrm>
          <a:custGeom>
            <a:rect b="b" l="l" r="r" t="t"/>
            <a:pathLst>
              <a:path extrusionOk="0" h="6858000" w="5734864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8 - Com que frequência realizas as seguintes atividades:. Número de respostas: ." id="161" name="Google Shape;161;p8"/>
          <p:cNvPicPr preferRelativeResize="0"/>
          <p:nvPr/>
        </p:nvPicPr>
        <p:blipFill rotWithShape="1">
          <a:blip r:embed="rId3">
            <a:alphaModFix/>
          </a:blip>
          <a:srcRect b="0" l="51011" r="0" t="0"/>
          <a:stretch/>
        </p:blipFill>
        <p:spPr>
          <a:xfrm>
            <a:off x="293915" y="2885960"/>
            <a:ext cx="11496642" cy="36546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áfico de respostas do Forms. Título da pergunta: 8 - Com que frequência realizas as seguintes atividades:. Número de respostas: ."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48966" t="0"/>
          <a:stretch/>
        </p:blipFill>
        <p:spPr>
          <a:xfrm>
            <a:off x="293936" y="187310"/>
            <a:ext cx="11361720" cy="3466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8"/>
          <p:cNvSpPr/>
          <p:nvPr/>
        </p:nvSpPr>
        <p:spPr>
          <a:xfrm>
            <a:off x="7505700" y="3429000"/>
            <a:ext cx="457200" cy="754909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>
            <a:off x="0" y="0"/>
            <a:ext cx="12192000" cy="6219825"/>
          </a:xfrm>
          <a:custGeom>
            <a:rect b="b" l="l" r="r" t="t"/>
            <a:pathLst>
              <a:path extrusionOk="0" h="6219825" w="12192000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áfico de respostas do Forms. Título da pergunta: 10 - Quais são as tuas principais áreas de interesse?. Número de respostas: 616 respostas." id="171" name="Google Shape;171;p9"/>
          <p:cNvPicPr preferRelativeResize="0"/>
          <p:nvPr/>
        </p:nvPicPr>
        <p:blipFill rotWithShape="1">
          <a:blip r:embed="rId3">
            <a:alphaModFix/>
          </a:blip>
          <a:srcRect b="11016" l="0" r="0" t="0"/>
          <a:stretch/>
        </p:blipFill>
        <p:spPr>
          <a:xfrm>
            <a:off x="2677886" y="-13916"/>
            <a:ext cx="7151914" cy="5877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AFFE7D1D6D0DA468B9685D75D5C716F" ma:contentTypeVersion="15" ma:contentTypeDescription="Criar um novo documento." ma:contentTypeScope="" ma:versionID="06bea2fc5aa5f08c0546a07e3ae36be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fada2e8f71792d0f674e9c6ecfb1bc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de Início do Agendamento" ma:internalName="PublishingStartDate">
      <xsd:simpleType>
        <xsd:restriction base="dms:Unknown"/>
      </xsd:simpleType>
    </xsd:element>
    <xsd:element name="PublishingExpirationDate" ma:index="9" nillable="true" ma:displayName="Data de Fim do Agendament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D8B3896-5BB1-4AA4-8AFE-BC04B8D403D3}"/>
</file>

<file path=customXml/itemProps2.xml><?xml version="1.0" encoding="utf-8"?>
<ds:datastoreItem xmlns:ds="http://schemas.openxmlformats.org/officeDocument/2006/customXml" ds:itemID="{09C400FE-B271-445E-8AC1-B4B4048A1EF3}"/>
</file>

<file path=customXml/itemProps3.xml><?xml version="1.0" encoding="utf-8"?>
<ds:datastoreItem xmlns:ds="http://schemas.openxmlformats.org/officeDocument/2006/customXml" ds:itemID="{8854A6C6-980E-4676-AEC8-B75306105C4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RNBP</dc:title>
  <dc:creator>M. Margarida Codesso</dc:creator>
  <dcterms:created xsi:type="dcterms:W3CDTF">2024-10-22T11:44:11Z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0x0101005AFFE7D1D6D0DA468B9685D75D5C716F</vt:lpwstr>
  </property>
</Properties>
</file>