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272" r:id="rId4"/>
    <p:sldId id="273" r:id="rId5"/>
    <p:sldId id="274" r:id="rId6"/>
    <p:sldId id="268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33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54" d="100"/>
          <a:sy n="54" d="100"/>
        </p:scale>
        <p:origin x="9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8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Maria Moura Dias" userId="9216a0f8-1374-441b-9205-3c2c23322088" providerId="ADAL" clId="{4FB7EAC8-1A62-4514-A2BF-3368C29EE5FF}"/>
    <pc:docChg chg="modSld">
      <pc:chgData name="Sandra Maria Moura Dias" userId="9216a0f8-1374-441b-9205-3c2c23322088" providerId="ADAL" clId="{4FB7EAC8-1A62-4514-A2BF-3368C29EE5FF}" dt="2024-11-06T16:09:03.201" v="11" actId="20577"/>
      <pc:docMkLst>
        <pc:docMk/>
      </pc:docMkLst>
      <pc:sldChg chg="modSp mod">
        <pc:chgData name="Sandra Maria Moura Dias" userId="9216a0f8-1374-441b-9205-3c2c23322088" providerId="ADAL" clId="{4FB7EAC8-1A62-4514-A2BF-3368C29EE5FF}" dt="2024-11-05T15:53:51.741" v="10" actId="20577"/>
        <pc:sldMkLst>
          <pc:docMk/>
          <pc:sldMk cId="0" sldId="256"/>
        </pc:sldMkLst>
        <pc:spChg chg="mod">
          <ac:chgData name="Sandra Maria Moura Dias" userId="9216a0f8-1374-441b-9205-3c2c23322088" providerId="ADAL" clId="{4FB7EAC8-1A62-4514-A2BF-3368C29EE5FF}" dt="2024-11-05T15:53:51.741" v="10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Sandra Maria Moura Dias" userId="9216a0f8-1374-441b-9205-3c2c23322088" providerId="ADAL" clId="{4FB7EAC8-1A62-4514-A2BF-3368C29EE5FF}" dt="2024-11-06T16:09:03.201" v="11" actId="20577"/>
        <pc:sldMkLst>
          <pc:docMk/>
          <pc:sldMk cId="0" sldId="271"/>
        </pc:sldMkLst>
        <pc:spChg chg="mod">
          <ac:chgData name="Sandra Maria Moura Dias" userId="9216a0f8-1374-441b-9205-3c2c23322088" providerId="ADAL" clId="{4FB7EAC8-1A62-4514-A2BF-3368C29EE5FF}" dt="2024-11-06T16:09:03.201" v="11" actId="20577"/>
          <ac:spMkLst>
            <pc:docMk/>
            <pc:sldMk cId="0" sldId="27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9316-90CC-44D7-B2AA-B4EE3F968110}" type="datetimeFigureOut">
              <a:rPr lang="pt-PT" smtClean="0"/>
              <a:pPr/>
              <a:t>06/11/2024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E393-E68F-4CE7-B3ED-5A40A2146B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7EAF3-F2F0-4205-BFC9-A6116E936965}" type="datetimeFigureOut">
              <a:rPr lang="pt-PT" smtClean="0"/>
              <a:pPr/>
              <a:t>06/11/2024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89B5-723C-4F71-901C-7488AF09B0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160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89B5-723C-4F71-901C-7488AF09B0AE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492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Constituímo-nos em 2013 como um grupo de trabalho da CIMBAL numa filosofia de partilha, rentabilização de recursos, boas práticas e funcionamento em parceria.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/>
              <a:t>Somos </a:t>
            </a:r>
            <a:r>
              <a:rPr lang="pt-PT" sz="1200" b="1" dirty="0"/>
              <a:t>13</a:t>
            </a:r>
            <a:r>
              <a:rPr lang="pt-PT" sz="1200" dirty="0"/>
              <a:t> Bibliotecas Municipais, </a:t>
            </a:r>
            <a:r>
              <a:rPr lang="pt-PT" sz="1200" b="1" dirty="0"/>
              <a:t>13</a:t>
            </a:r>
            <a:r>
              <a:rPr lang="pt-PT" sz="1200" dirty="0"/>
              <a:t> polos nas freguesias, </a:t>
            </a:r>
            <a:r>
              <a:rPr lang="pt-PT" sz="1200" b="1" dirty="0"/>
              <a:t>5</a:t>
            </a:r>
            <a:r>
              <a:rPr lang="pt-PT" sz="1200" dirty="0"/>
              <a:t> Bibliotecas Itinerantes e </a:t>
            </a:r>
            <a:r>
              <a:rPr lang="pt-PT" sz="1200" b="1" dirty="0"/>
              <a:t>1</a:t>
            </a:r>
            <a:r>
              <a:rPr lang="pt-PT" sz="1200" dirty="0"/>
              <a:t> Bibliotecas de tipologia </a:t>
            </a:r>
            <a:r>
              <a:rPr lang="pt-PT" sz="1200" b="1" dirty="0"/>
              <a:t>BM2 – BM de Beja</a:t>
            </a:r>
            <a:r>
              <a:rPr lang="pt-PT" sz="1200" dirty="0"/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6959-A9FD-49C7-8E96-16A4FCF840DA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823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89B5-723C-4F71-901C-7488AF09B0AE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58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89B5-723C-4F71-901C-7488AF09B0AE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69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509-AF2B-4588-8759-9F764C1EA250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57CF-E5A5-4818-B319-74830581E105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CABA-7FFC-4AE3-A1EC-490EEA7E9FCC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3C52-BAEC-4096-93CB-B44D2CBD5531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20CA-297E-4ED5-AAE7-79BAD0AAB183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9921-4F2D-4379-BBCF-03B50B10DFFD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9A66-4591-4FFC-A7FA-FAB1104E0BA2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A473-3A60-4B00-9BAF-0D6FAE5A37F1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F683-D50F-4A51-8AA2-C47312F7C861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56E1-311B-4837-854F-68817CC43620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5250-D98B-441F-AC35-2CD1CFFABAF1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BB48-E7E0-4B01-B23D-F6B59C11DAB4}" type="datetime1">
              <a:rPr lang="pt-PT" smtClean="0"/>
              <a:pPr/>
              <a:t>06/11/2024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4BD3-2D6A-40C6-B538-C0BC291EA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RIBBA – Rede </a:t>
            </a:r>
            <a:r>
              <a:rPr lang="pt-PT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Intermiunicipal</a:t>
            </a:r>
            <a:r>
              <a:rPr lang="pt-PT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de Bibliotecas do Baixo Alentejo 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5229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endParaRPr lang="pt-PT" dirty="0"/>
          </a:p>
          <a:p>
            <a:pPr algn="l"/>
            <a:endParaRPr lang="pt-PT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pt-PT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 algn="l"/>
            <a:r>
              <a:rPr lang="pt-PT" sz="4400" b="1" dirty="0">
                <a:solidFill>
                  <a:schemeClr val="bg1"/>
                </a:solidFill>
                <a:latin typeface="Arial Narrow" pitchFamily="34" charset="0"/>
              </a:rPr>
              <a:t>    Catálogo Coletivo da RIBBA</a:t>
            </a:r>
          </a:p>
          <a:p>
            <a:pPr algn="l"/>
            <a:r>
              <a:rPr lang="pt-PT" sz="2800" b="1">
                <a:solidFill>
                  <a:schemeClr val="bg1"/>
                </a:solidFill>
                <a:latin typeface="Arial Narrow" pitchFamily="34" charset="0"/>
              </a:rPr>
              <a:t>       Oportunidades </a:t>
            </a:r>
            <a:r>
              <a:rPr lang="pt-PT" sz="2800" b="1" dirty="0">
                <a:solidFill>
                  <a:schemeClr val="bg1"/>
                </a:solidFill>
                <a:latin typeface="Arial Narrow" pitchFamily="34" charset="0"/>
              </a:rPr>
              <a:t>e desafios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31840" y="422108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Anabela Romano</a:t>
            </a:r>
          </a:p>
          <a:p>
            <a:pPr algn="r"/>
            <a:r>
              <a: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Grupo de trabalho da RIBBA -</a:t>
            </a:r>
          </a:p>
          <a:p>
            <a:pPr algn="r"/>
            <a:r>
              <a: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Rede Intermunicipal de Bibliotecas do Baixo Alentejo  </a:t>
            </a:r>
          </a:p>
        </p:txBody>
      </p:sp>
      <p:pic>
        <p:nvPicPr>
          <p:cNvPr id="11268" name="Picture 4" descr="RIB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589240"/>
            <a:ext cx="2592288" cy="836074"/>
          </a:xfrm>
          <a:prstGeom prst="rect">
            <a:avLst/>
          </a:prstGeom>
          <a:noFill/>
        </p:spPr>
      </p:pic>
      <p:pic>
        <p:nvPicPr>
          <p:cNvPr id="11270" name="Picture 6" descr="RIB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415409"/>
            <a:ext cx="1728192" cy="1253951"/>
          </a:xfrm>
          <a:prstGeom prst="rect">
            <a:avLst/>
          </a:prstGeom>
          <a:noFill/>
        </p:spPr>
      </p:pic>
      <p:cxnSp>
        <p:nvCxnSpPr>
          <p:cNvPr id="14" name="Conexão recta 13"/>
          <p:cNvCxnSpPr/>
          <p:nvPr/>
        </p:nvCxnSpPr>
        <p:spPr>
          <a:xfrm>
            <a:off x="5652120" y="4077072"/>
            <a:ext cx="313184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36751"/>
            <a:ext cx="1562164" cy="156216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5062" y="0"/>
            <a:ext cx="9144000" cy="1417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latin typeface="Antique Olive" pitchFamily="34" charset="0"/>
                <a:cs typeface="Arial" pitchFamily="34" charset="0"/>
              </a:rPr>
              <a:t>RIBBA </a:t>
            </a:r>
            <a:br>
              <a:rPr lang="pt-PT" dirty="0">
                <a:solidFill>
                  <a:schemeClr val="bg1"/>
                </a:solidFill>
                <a:latin typeface="Antique Olive" pitchFamily="34" charset="0"/>
                <a:cs typeface="Arial" pitchFamily="34" charset="0"/>
              </a:rPr>
            </a:br>
            <a:r>
              <a:rPr lang="pt-PT" sz="2700" dirty="0">
                <a:solidFill>
                  <a:schemeClr val="bg1"/>
                </a:solidFill>
                <a:latin typeface="Antique Olive" pitchFamily="34" charset="0"/>
                <a:cs typeface="Arial" pitchFamily="34" charset="0"/>
              </a:rPr>
              <a:t>Uma rede. Um território. Um serviço de bibliotecas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626" t="12190" r="15875" b="28104"/>
          <a:stretch>
            <a:fillRect/>
          </a:stretch>
        </p:blipFill>
        <p:spPr bwMode="auto">
          <a:xfrm>
            <a:off x="1" y="1417638"/>
            <a:ext cx="9143999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60232" y="6675437"/>
            <a:ext cx="2133600" cy="365125"/>
          </a:xfrm>
        </p:spPr>
        <p:txBody>
          <a:bodyPr/>
          <a:lstStyle/>
          <a:p>
            <a:fld id="{9C744CBD-8EB7-4F90-BDE1-7EF4D4DAAF17}" type="slidenum">
              <a:rPr lang="pt-PT" smtClean="0"/>
              <a:pPr/>
              <a:t>2</a:t>
            </a:fld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10157C-FF8F-E57B-A1D6-C2EAA19DBCF2}"/>
              </a:ext>
            </a:extLst>
          </p:cNvPr>
          <p:cNvSpPr txBox="1"/>
          <p:nvPr/>
        </p:nvSpPr>
        <p:spPr>
          <a:xfrm>
            <a:off x="5963742" y="54291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População: 114,883 Habitantes </a:t>
            </a:r>
          </a:p>
          <a:p>
            <a:r>
              <a:rPr lang="pt-PT" dirty="0"/>
              <a:t>Fonte : censos 2021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84127" y="1417638"/>
            <a:ext cx="739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PT" dirty="0"/>
              <a:t>Somos </a:t>
            </a:r>
            <a:r>
              <a:rPr lang="pt-PT" b="1" dirty="0"/>
              <a:t>13</a:t>
            </a:r>
            <a:r>
              <a:rPr lang="pt-PT" dirty="0"/>
              <a:t> Bibliotecas Municipais, </a:t>
            </a:r>
            <a:r>
              <a:rPr lang="pt-PT" b="1" dirty="0"/>
              <a:t>13</a:t>
            </a:r>
            <a:r>
              <a:rPr lang="pt-PT" dirty="0"/>
              <a:t> Polos nas Freguesias, </a:t>
            </a:r>
            <a:r>
              <a:rPr lang="pt-PT" b="1" dirty="0"/>
              <a:t>5</a:t>
            </a:r>
            <a:r>
              <a:rPr lang="pt-PT" dirty="0"/>
              <a:t> Bibliotecas Itinerantes e </a:t>
            </a:r>
            <a:r>
              <a:rPr lang="pt-PT" b="1" dirty="0"/>
              <a:t>1</a:t>
            </a:r>
            <a:r>
              <a:rPr lang="pt-PT" dirty="0"/>
              <a:t> Biblioteca de tipologia </a:t>
            </a:r>
            <a:r>
              <a:rPr lang="pt-PT" b="1" dirty="0"/>
              <a:t>BM2 – BM de Beja</a:t>
            </a:r>
            <a:r>
              <a:rPr lang="pt-PT" dirty="0"/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9B32738-DB18-3577-643D-DC372EB8FE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br>
              <a:rPr lang="pt-PT" sz="2000" dirty="0">
                <a:solidFill>
                  <a:schemeClr val="bg1"/>
                </a:solidFill>
              </a:rPr>
            </a:br>
            <a:r>
              <a:rPr lang="pt-PT" sz="2000" dirty="0">
                <a:solidFill>
                  <a:schemeClr val="bg1"/>
                </a:solidFill>
              </a:rPr>
              <a:t>Catálogo Coletivo da RIBBA: Oportunidades e desafios  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862A4D2-0CC1-2C44-B259-8269848D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12" name="Picture 6" descr="RIBBA">
            <a:extLst>
              <a:ext uri="{FF2B5EF4-FFF2-40B4-BE49-F238E27FC236}">
                <a16:creationId xmlns:a16="http://schemas.microsoft.com/office/drawing/2014/main" id="{3CD3DC07-FEEA-D251-AE3B-21FA6C39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74638"/>
            <a:ext cx="1583307" cy="1148824"/>
          </a:xfrm>
          <a:prstGeom prst="rect">
            <a:avLst/>
          </a:prstGeom>
          <a:noFill/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t-PT" sz="2000" b="1" dirty="0"/>
              <a:t>374.304</a:t>
            </a:r>
            <a:r>
              <a:rPr lang="pt-PT" sz="2000" dirty="0"/>
              <a:t> registos bibliográficos / </a:t>
            </a:r>
            <a:r>
              <a:rPr lang="pt-PT" sz="2000" b="1" dirty="0"/>
              <a:t>886.926 </a:t>
            </a:r>
            <a:r>
              <a:rPr lang="pt-PT" sz="2000" dirty="0"/>
              <a:t>exemplares para empréstimo.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86" y="2060848"/>
            <a:ext cx="7776864" cy="40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F455F-1F17-5A23-D0EC-5951565DA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E9E693B-C8F7-4644-E0A8-2E2266D04E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br>
              <a:rPr lang="pt-PT" sz="2000" dirty="0">
                <a:solidFill>
                  <a:schemeClr val="bg1"/>
                </a:solidFill>
              </a:rPr>
            </a:br>
            <a:r>
              <a:rPr lang="pt-PT" sz="2000" dirty="0">
                <a:solidFill>
                  <a:schemeClr val="bg1"/>
                </a:solidFill>
              </a:rPr>
              <a:t>Catálogo Coletivo da RIBBA: Oportunidades e desafios  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DF5A48-BAC2-5DDE-1455-38DD0803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C6DAE8E4-6591-E8F3-E343-4A1C07672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/>
              <a:t>Objetivos:</a:t>
            </a:r>
          </a:p>
          <a:p>
            <a:pPr marL="0" indent="0">
              <a:buNone/>
            </a:pPr>
            <a:endParaRPr lang="pt-PT" sz="2000" b="1" dirty="0"/>
          </a:p>
          <a:p>
            <a:pPr algn="just">
              <a:lnSpc>
                <a:spcPct val="150000"/>
              </a:lnSpc>
            </a:pPr>
            <a:r>
              <a:rPr lang="pt-PT" sz="2000" dirty="0"/>
              <a:t>Criar um acesso único online aos diversos catálogos das Bibliotecas Municipais pertencentes aos municípios que constituem a CIMBAL – através do protocolo </a:t>
            </a:r>
            <a:r>
              <a:rPr lang="pt-PT" sz="2000" b="1" dirty="0"/>
              <a:t>OAI-PMH.</a:t>
            </a:r>
          </a:p>
          <a:p>
            <a:pPr algn="just">
              <a:lnSpc>
                <a:spcPct val="150000"/>
              </a:lnSpc>
            </a:pPr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dirty="0"/>
              <a:t>Criar um suporte tecnológico para uma prática já existente de Empréstimo Interbibliotecas entre as Bibliotecas do Baixo Alentejo -  </a:t>
            </a:r>
            <a:r>
              <a:rPr lang="pt-PT" sz="2000" b="1" dirty="0"/>
              <a:t>Em junho de 2015 </a:t>
            </a:r>
            <a:r>
              <a:rPr lang="pt-PT" sz="2000" dirty="0"/>
              <a:t>é aprovado o regulamento intermunicipal de empréstimo interbibliotecas.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12" name="Picture 6" descr="RIBBA">
            <a:extLst>
              <a:ext uri="{FF2B5EF4-FFF2-40B4-BE49-F238E27FC236}">
                <a16:creationId xmlns:a16="http://schemas.microsoft.com/office/drawing/2014/main" id="{EE79B873-CA0F-D7F3-5E4A-155EC50A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74638"/>
            <a:ext cx="1583307" cy="1148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73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5837-A555-9994-9B50-6471F227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32C88C-57C5-67C8-4CAB-016E498AD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br>
              <a:rPr lang="pt-PT" sz="2000" dirty="0">
                <a:solidFill>
                  <a:schemeClr val="bg1"/>
                </a:solidFill>
              </a:rPr>
            </a:br>
            <a:r>
              <a:rPr lang="pt-PT" sz="2000" dirty="0">
                <a:solidFill>
                  <a:schemeClr val="bg1"/>
                </a:solidFill>
              </a:rPr>
              <a:t>Catálogo coletivo da RIBBA: Oportunidades e desafios  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F60D5E6-F84F-65D3-EB47-2FB2FF10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4BD3-2D6A-40C6-B538-C0BC291EA267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8969140C-1A9A-554C-9179-6D0C77FC2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PT" sz="2000" dirty="0"/>
              <a:t>Junho </a:t>
            </a:r>
            <a:r>
              <a:rPr lang="pt-PT" sz="2000"/>
              <a:t>2022 a outubro </a:t>
            </a:r>
            <a:r>
              <a:rPr lang="pt-PT" sz="2000" dirty="0"/>
              <a:t>2024 / </a:t>
            </a:r>
            <a:r>
              <a:rPr lang="pt-PT" sz="2000" b="1" dirty="0"/>
              <a:t>2026 </a:t>
            </a:r>
            <a:r>
              <a:rPr lang="pt-PT" sz="2000" dirty="0"/>
              <a:t>pedidos</a:t>
            </a:r>
            <a:r>
              <a:rPr lang="pt-PT" sz="2000" b="1" dirty="0"/>
              <a:t> - 72 </a:t>
            </a:r>
            <a:r>
              <a:rPr lang="pt-PT" sz="2000" dirty="0"/>
              <a:t>por mês.</a:t>
            </a:r>
          </a:p>
        </p:txBody>
      </p:sp>
      <p:pic>
        <p:nvPicPr>
          <p:cNvPr id="12" name="Picture 6" descr="RIBBA">
            <a:extLst>
              <a:ext uri="{FF2B5EF4-FFF2-40B4-BE49-F238E27FC236}">
                <a16:creationId xmlns:a16="http://schemas.microsoft.com/office/drawing/2014/main" id="{8FF34F89-D49F-9853-C71D-4E068627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74638"/>
            <a:ext cx="1583307" cy="1148824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0" y="2090663"/>
            <a:ext cx="8075240" cy="41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4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15616" y="501317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Juntos somos mais capazes.</a:t>
            </a:r>
          </a:p>
          <a:p>
            <a:endParaRPr lang="pt-P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PT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35696" y="6165304"/>
            <a:ext cx="543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Uma rede. Um território. Um serviço de  bibliotecas  </a:t>
            </a:r>
          </a:p>
        </p:txBody>
      </p:sp>
      <p:pic>
        <p:nvPicPr>
          <p:cNvPr id="16" name="Picture 6" descr="RIB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6021289"/>
            <a:ext cx="1153155" cy="836712"/>
          </a:xfrm>
          <a:prstGeom prst="rect">
            <a:avLst/>
          </a:prstGeom>
          <a:noFill/>
        </p:spPr>
      </p:pic>
      <p:pic>
        <p:nvPicPr>
          <p:cNvPr id="17" name="Picture 6" descr="RIB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022033"/>
            <a:ext cx="1152128" cy="835967"/>
          </a:xfrm>
          <a:prstGeom prst="rect">
            <a:avLst/>
          </a:prstGeom>
          <a:noFill/>
        </p:spPr>
      </p:pic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5229200"/>
          </a:xfrm>
          <a:solidFill>
            <a:schemeClr val="accent1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l"/>
            <a:endParaRPr lang="pt-PT" dirty="0"/>
          </a:p>
          <a:p>
            <a:pPr algn="l"/>
            <a:endParaRPr lang="pt-PT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pt-PT" b="1" dirty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 algn="l"/>
            <a:r>
              <a:rPr lang="pt-PT" sz="4400" b="1" dirty="0">
                <a:solidFill>
                  <a:schemeClr val="bg1"/>
                </a:solidFill>
                <a:latin typeface="Arial Narrow" pitchFamily="34" charset="0"/>
              </a:rPr>
              <a:t>RIBBA</a:t>
            </a:r>
            <a:r>
              <a:rPr lang="pt-PT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t-PT" sz="2000" b="1" dirty="0">
                <a:solidFill>
                  <a:schemeClr val="bg1"/>
                </a:solidFill>
                <a:latin typeface="Arial Narrow" pitchFamily="34" charset="0"/>
              </a:rPr>
              <a:t>Rede Intermunicipal de  Bibliotecas do Baixo Alentejo</a:t>
            </a:r>
          </a:p>
          <a:p>
            <a:pPr algn="l"/>
            <a:endParaRPr lang="pt-PT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>
              <a:lnSpc>
                <a:spcPct val="170000"/>
              </a:lnSpc>
            </a:pP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Catálogo Coletivo da RIBBA  </a:t>
            </a:r>
            <a:r>
              <a:rPr lang="pt-PT" sz="2400" b="0" i="0" strike="noStrike" dirty="0">
                <a:solidFill>
                  <a:schemeClr val="bg1"/>
                </a:solidFill>
              </a:rPr>
              <a:t>https://bibliotecasbaixoalentejo.pt/</a:t>
            </a:r>
          </a:p>
          <a:p>
            <a:pPr algn="l">
              <a:lnSpc>
                <a:spcPct val="170000"/>
              </a:lnSpc>
            </a:pP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Comunidade Intermunicipal do Baixo Alentejo </a:t>
            </a:r>
            <a:r>
              <a:rPr lang="pt-PT" sz="2400" dirty="0">
                <a:solidFill>
                  <a:schemeClr val="bg1"/>
                </a:solidFill>
              </a:rPr>
              <a:t>https://cimbal.pt/</a:t>
            </a:r>
          </a:p>
          <a:p>
            <a:pPr algn="l"/>
            <a:endParaRPr lang="pt-PT" sz="2400" b="1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t-PT" sz="2400" b="1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pt-PT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Contacto: email da RIBBA</a:t>
            </a:r>
          </a:p>
          <a:p>
            <a:pPr algn="r"/>
            <a:r>
              <a:rPr lang="pt-PT" sz="2400" dirty="0">
                <a:solidFill>
                  <a:schemeClr val="bg1"/>
                </a:solidFill>
                <a:latin typeface="Calibri" panose="020F0502020204030204" pitchFamily="34" charset="0"/>
              </a:rPr>
              <a:t>info@bibliotecasbaixoalentejo.pt</a:t>
            </a:r>
          </a:p>
          <a:p>
            <a:pPr algn="r"/>
            <a:endParaRPr lang="pt-PT" sz="2400" b="1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pt-PT" sz="24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pt-PT" sz="24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15816" y="530120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200" dirty="0">
                <a:solidFill>
                  <a:schemeClr val="accent3">
                    <a:lumMod val="75000"/>
                  </a:schemeClr>
                </a:solidFill>
              </a:rPr>
              <a:t>Muito Obrigada!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3808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9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  <a:endParaRPr kumimoji="0" lang="pt-PT" altLang="pt-PT" b="0" i="0" u="none" strike="noStrike" cap="none" normalizeH="0" baseline="0">
              <a:ln>
                <a:noFill/>
              </a:ln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900" b="0" i="0" u="sng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Google Sans"/>
              </a:rPr>
              <a:t>bibliotecas@listas.cimbal.pt</a:t>
            </a:r>
            <a:endParaRPr kumimoji="0" lang="pt-PT" altLang="pt-PT" sz="900" b="0" i="0" u="none" strike="noStrike" cap="none" normalizeH="0" baseline="0">
              <a:ln>
                <a:noFill/>
              </a:ln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PT" altLang="pt-PT" sz="900" b="0" i="0" u="none" strike="noStrike" cap="none" normalizeH="0" baseline="0">
              <a:ln>
                <a:noFill/>
              </a:ln>
              <a:solidFill>
                <a:srgbClr val="202124"/>
              </a:solidFill>
              <a:effectLst/>
              <a:latin typeface="Google Sans"/>
            </a:endParaRPr>
          </a:p>
        </p:txBody>
      </p:sp>
      <p:pic>
        <p:nvPicPr>
          <p:cNvPr id="1026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250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FFE7D1D6D0DA468B9685D75D5C716F" ma:contentTypeVersion="15" ma:contentTypeDescription="Criar um novo documento." ma:contentTypeScope="" ma:versionID="06bea2fc5aa5f08c0546a07e3ae36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fada2e8f71792d0f674e9c6ecfb1b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551AC6-2B98-4EA5-9886-C289F38B50FA}"/>
</file>

<file path=customXml/itemProps2.xml><?xml version="1.0" encoding="utf-8"?>
<ds:datastoreItem xmlns:ds="http://schemas.openxmlformats.org/officeDocument/2006/customXml" ds:itemID="{2E98B318-F7B6-4364-BB7C-6E09D43ECD34}"/>
</file>

<file path=customXml/itemProps3.xml><?xml version="1.0" encoding="utf-8"?>
<ds:datastoreItem xmlns:ds="http://schemas.openxmlformats.org/officeDocument/2006/customXml" ds:itemID="{D9F1885E-4974-4B55-89A7-305E769DDF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</TotalTime>
  <Words>312</Words>
  <Application>Microsoft Office PowerPoint</Application>
  <PresentationFormat>Apresentação no Ecrã (4:3)</PresentationFormat>
  <Paragraphs>53</Paragraphs>
  <Slides>6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Antique Olive</vt:lpstr>
      <vt:lpstr>Arial</vt:lpstr>
      <vt:lpstr>Arial Narrow</vt:lpstr>
      <vt:lpstr>Calibri</vt:lpstr>
      <vt:lpstr>Google Sans</vt:lpstr>
      <vt:lpstr>Tema do Office</vt:lpstr>
      <vt:lpstr>RIBBA – Rede Intermiunicipal de Bibliotecas do Baixo Alentejo </vt:lpstr>
      <vt:lpstr>RIBBA  Uma rede. Um território. Um serviço de bibliotecas  </vt:lpstr>
      <vt:lpstr> Catálogo Coletivo da RIBBA: Oportunidades e desafios  </vt:lpstr>
      <vt:lpstr> Catálogo Coletivo da RIBBA: Oportunidades e desafios  </vt:lpstr>
      <vt:lpstr> Catálogo coletivo da RIBBA: Oportunidades e desafios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filipa.guerreiro</dc:creator>
  <cp:lastModifiedBy>Sandra Maria Moura Dias</cp:lastModifiedBy>
  <cp:revision>211</cp:revision>
  <dcterms:created xsi:type="dcterms:W3CDTF">2016-10-25T08:56:03Z</dcterms:created>
  <dcterms:modified xsi:type="dcterms:W3CDTF">2024-11-06T16:09:12Z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2024-11-05T15:53:45Z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c8a544be-48e5-4e72-9206-55267a899d48</vt:lpwstr>
  </property>
  <property fmtid="{D5CDD505-2E9C-101B-9397-08002B2CF9AE}" pid="7" name="MSIP_Label_defa4170-0d19-0005-0004-bc88714345d2_ActionId">
    <vt:lpwstr>5d6e029d-8865-4bfe-8d49-df63757b5fef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0x0101005AFFE7D1D6D0DA468B9685D75D5C716F</vt:lpwstr>
  </property>
</Properties>
</file>