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Source Sans Pro Bold" panose="020B0703030403020204" pitchFamily="34" charset="0"/>
      <p:bold r:id="rId9"/>
    </p:embeddedFont>
    <p:embeddedFont>
      <p:font typeface="PT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8" d="100"/>
          <a:sy n="38" d="100"/>
        </p:scale>
        <p:origin x="-2634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.jpe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2.jpe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861844" cy="10287000"/>
          </a:xfrm>
          <a:custGeom>
            <a:avLst/>
            <a:gdLst/>
            <a:ahLst/>
            <a:cxnLst/>
            <a:rect l="l" t="t" r="r" b="b"/>
            <a:pathLst>
              <a:path w="6861844" h="10287000">
                <a:moveTo>
                  <a:pt x="0" y="0"/>
                </a:moveTo>
                <a:lnTo>
                  <a:pt x="6861844" y="0"/>
                </a:lnTo>
                <a:lnTo>
                  <a:pt x="68618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62584" y="336431"/>
            <a:ext cx="8996716" cy="6117767"/>
          </a:xfrm>
          <a:custGeom>
            <a:avLst/>
            <a:gdLst/>
            <a:ahLst/>
            <a:cxnLst/>
            <a:rect l="l" t="t" r="r" b="b"/>
            <a:pathLst>
              <a:path w="8996716" h="6117767">
                <a:moveTo>
                  <a:pt x="0" y="0"/>
                </a:moveTo>
                <a:lnTo>
                  <a:pt x="8996716" y="0"/>
                </a:lnTo>
                <a:lnTo>
                  <a:pt x="8996716" y="6117767"/>
                </a:lnTo>
                <a:lnTo>
                  <a:pt x="0" y="6117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826604" y="9258300"/>
            <a:ext cx="9461396" cy="866251"/>
            <a:chOff x="0" y="0"/>
            <a:chExt cx="12615195" cy="115500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2615195" cy="629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55"/>
                </a:lnSpc>
              </a:pPr>
              <a:r>
                <a:rPr lang="en-US" sz="3129" b="1">
                  <a:solidFill>
                    <a:srgbClr val="7AB24A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III Encontro de Redes Intermunicipais de Bibliotecas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83202"/>
              <a:ext cx="6043457" cy="47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>
                  <a:solidFill>
                    <a:srgbClr val="4C75A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6_7 nov 2024  | CCC - Caldas da Rainha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826604" y="7247536"/>
            <a:ext cx="7314255" cy="47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312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Avaliação do empréstimo intermunicipal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0630" y="0"/>
            <a:ext cx="5157370" cy="10287000"/>
          </a:xfrm>
          <a:custGeom>
            <a:avLst/>
            <a:gdLst/>
            <a:ahLst/>
            <a:cxnLst/>
            <a:rect l="l" t="t" r="r" b="b"/>
            <a:pathLst>
              <a:path w="6861844" h="10287000">
                <a:moveTo>
                  <a:pt x="0" y="0"/>
                </a:moveTo>
                <a:lnTo>
                  <a:pt x="6861844" y="0"/>
                </a:lnTo>
                <a:lnTo>
                  <a:pt x="68618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r="-3304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83598" y="5767390"/>
            <a:ext cx="14777954" cy="3920116"/>
            <a:chOff x="0" y="0"/>
            <a:chExt cx="19703939" cy="52268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42962" b="17297"/>
            <a:stretch>
              <a:fillRect/>
            </a:stretch>
          </p:blipFill>
          <p:spPr>
            <a:xfrm>
              <a:off x="0" y="0"/>
              <a:ext cx="19703939" cy="5226821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3479289" y="2150728"/>
            <a:ext cx="1060381" cy="721059"/>
          </a:xfrm>
          <a:custGeom>
            <a:avLst/>
            <a:gdLst/>
            <a:ahLst/>
            <a:cxnLst/>
            <a:rect l="l" t="t" r="r" b="b"/>
            <a:pathLst>
              <a:path w="1060381" h="721059">
                <a:moveTo>
                  <a:pt x="0" y="0"/>
                </a:moveTo>
                <a:lnTo>
                  <a:pt x="1060382" y="0"/>
                </a:lnTo>
                <a:lnTo>
                  <a:pt x="1060382" y="721059"/>
                </a:lnTo>
                <a:lnTo>
                  <a:pt x="0" y="7210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83598" y="1185862"/>
            <a:ext cx="6294477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EMPRÉSTIMO INTERMUNICIPAL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3598" y="3246478"/>
            <a:ext cx="208869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Normas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3598" y="3665511"/>
            <a:ext cx="352329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criação de grupo de trabalho para redação de documento normativo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2681" y="3246478"/>
            <a:ext cx="236471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Interface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02681" y="3665511"/>
            <a:ext cx="3523298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harmonização do software das 12 bibliotecas e operacionabilidade do programa (Biblio.NET)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31229" y="3246478"/>
            <a:ext cx="288644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31229" y="3665511"/>
            <a:ext cx="352329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divulgação do novo serviço e inicio dos procedimentos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047414" cy="6067720"/>
          </a:xfrm>
          <a:custGeom>
            <a:avLst/>
            <a:gdLst/>
            <a:ahLst/>
            <a:cxnLst/>
            <a:rect l="l" t="t" r="r" b="b"/>
            <a:pathLst>
              <a:path w="4047414" h="6067720">
                <a:moveTo>
                  <a:pt x="0" y="0"/>
                </a:moveTo>
                <a:lnTo>
                  <a:pt x="4047414" y="0"/>
                </a:lnTo>
                <a:lnTo>
                  <a:pt x="4047414" y="6067720"/>
                </a:lnTo>
                <a:lnTo>
                  <a:pt x="0" y="606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6200" y="2488030"/>
            <a:ext cx="8957903" cy="7837070"/>
            <a:chOff x="0" y="0"/>
            <a:chExt cx="11943871" cy="1044942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1923" r="11923"/>
            <a:stretch>
              <a:fillRect/>
            </a:stretch>
          </p:blipFill>
          <p:spPr>
            <a:xfrm>
              <a:off x="0" y="0"/>
              <a:ext cx="11943871" cy="10449427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382689" y="1082632"/>
            <a:ext cx="876611" cy="828795"/>
          </a:xfrm>
          <a:custGeom>
            <a:avLst/>
            <a:gdLst/>
            <a:ahLst/>
            <a:cxnLst/>
            <a:rect l="l" t="t" r="r" b="b"/>
            <a:pathLst>
              <a:path w="876611" h="828795">
                <a:moveTo>
                  <a:pt x="0" y="0"/>
                </a:moveTo>
                <a:lnTo>
                  <a:pt x="876611" y="0"/>
                </a:lnTo>
                <a:lnTo>
                  <a:pt x="876611" y="828795"/>
                </a:lnTo>
                <a:lnTo>
                  <a:pt x="0" y="828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06715" y="2586512"/>
            <a:ext cx="1353553" cy="135355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C75A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06715" y="4319971"/>
            <a:ext cx="1353553" cy="1353553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0A17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0217693" y="4582779"/>
            <a:ext cx="731596" cy="827938"/>
          </a:xfrm>
          <a:custGeom>
            <a:avLst/>
            <a:gdLst/>
            <a:ahLst/>
            <a:cxnLst/>
            <a:rect l="l" t="t" r="r" b="b"/>
            <a:pathLst>
              <a:path w="731596" h="827938">
                <a:moveTo>
                  <a:pt x="0" y="0"/>
                </a:moveTo>
                <a:lnTo>
                  <a:pt x="731596" y="0"/>
                </a:lnTo>
                <a:lnTo>
                  <a:pt x="731596" y="827938"/>
                </a:lnTo>
                <a:lnTo>
                  <a:pt x="0" y="827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906715" y="6054524"/>
            <a:ext cx="1353553" cy="1353553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AB24A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0183654" y="6345094"/>
            <a:ext cx="799675" cy="772414"/>
          </a:xfrm>
          <a:custGeom>
            <a:avLst/>
            <a:gdLst/>
            <a:ahLst/>
            <a:cxnLst/>
            <a:rect l="l" t="t" r="r" b="b"/>
            <a:pathLst>
              <a:path w="799675" h="772414">
                <a:moveTo>
                  <a:pt x="0" y="0"/>
                </a:moveTo>
                <a:lnTo>
                  <a:pt x="799675" y="0"/>
                </a:lnTo>
                <a:lnTo>
                  <a:pt x="799675" y="772413"/>
                </a:lnTo>
                <a:lnTo>
                  <a:pt x="0" y="772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61807" y="164495"/>
            <a:ext cx="913558" cy="621220"/>
          </a:xfrm>
          <a:custGeom>
            <a:avLst/>
            <a:gdLst/>
            <a:ahLst/>
            <a:cxnLst/>
            <a:rect l="l" t="t" r="r" b="b"/>
            <a:pathLst>
              <a:path w="913558" h="621220">
                <a:moveTo>
                  <a:pt x="0" y="0"/>
                </a:moveTo>
                <a:lnTo>
                  <a:pt x="913558" y="0"/>
                </a:lnTo>
                <a:lnTo>
                  <a:pt x="913558" y="621219"/>
                </a:lnTo>
                <a:lnTo>
                  <a:pt x="0" y="6212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133535" y="2941775"/>
            <a:ext cx="899912" cy="643028"/>
          </a:xfrm>
          <a:custGeom>
            <a:avLst/>
            <a:gdLst/>
            <a:ahLst/>
            <a:cxnLst/>
            <a:rect l="l" t="t" r="r" b="b"/>
            <a:pathLst>
              <a:path w="899912" h="643028">
                <a:moveTo>
                  <a:pt x="0" y="0"/>
                </a:moveTo>
                <a:lnTo>
                  <a:pt x="899912" y="0"/>
                </a:lnTo>
                <a:lnTo>
                  <a:pt x="899912" y="643027"/>
                </a:lnTo>
                <a:lnTo>
                  <a:pt x="0" y="6430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906715" y="1234490"/>
            <a:ext cx="665790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SERVIÇO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96149" y="2641405"/>
            <a:ext cx="533705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Empréstimo Interbibliotecas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96149" y="3060439"/>
            <a:ext cx="533705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Agilizar os procedimentos sem custos para os utilizadores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96149" y="4374865"/>
            <a:ext cx="665521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Empréstimo Interbibliotecas Presencial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96149" y="4793898"/>
            <a:ext cx="533705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Possibilitar o empréstimo presencial em qualquer biblioteca da RIBO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96149" y="6109418"/>
            <a:ext cx="3399172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Obstáculos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83985" y="6560770"/>
            <a:ext cx="6490746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Como criar um sistema de empréstimo uniformizado?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Como evitar o risco da repetição de números de utilizador?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Como não solicitar nova inscrição ao utilizador?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032343" y="5107670"/>
            <a:ext cx="4205940" cy="6305375"/>
          </a:xfrm>
          <a:custGeom>
            <a:avLst/>
            <a:gdLst/>
            <a:ahLst/>
            <a:cxnLst/>
            <a:rect l="l" t="t" r="r" b="b"/>
            <a:pathLst>
              <a:path w="4205940" h="6305375">
                <a:moveTo>
                  <a:pt x="0" y="0"/>
                </a:moveTo>
                <a:lnTo>
                  <a:pt x="4205939" y="0"/>
                </a:lnTo>
                <a:lnTo>
                  <a:pt x="4205939" y="6305375"/>
                </a:lnTo>
                <a:lnTo>
                  <a:pt x="0" y="6305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73518" y="0"/>
            <a:ext cx="9527674" cy="6151112"/>
            <a:chOff x="0" y="0"/>
            <a:chExt cx="12703565" cy="82014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24352" b="23999"/>
            <a:stretch>
              <a:fillRect/>
            </a:stretch>
          </p:blipFill>
          <p:spPr>
            <a:xfrm>
              <a:off x="0" y="0"/>
              <a:ext cx="12703565" cy="820148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947026" y="3266706"/>
            <a:ext cx="1353553" cy="1353553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C75A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947026" y="5143500"/>
            <a:ext cx="1353553" cy="1353553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AB24A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7325975" y="6375058"/>
            <a:ext cx="862280" cy="586350"/>
          </a:xfrm>
          <a:custGeom>
            <a:avLst/>
            <a:gdLst/>
            <a:ahLst/>
            <a:cxnLst/>
            <a:rect l="l" t="t" r="r" b="b"/>
            <a:pathLst>
              <a:path w="862280" h="586350">
                <a:moveTo>
                  <a:pt x="0" y="0"/>
                </a:moveTo>
                <a:lnTo>
                  <a:pt x="862280" y="0"/>
                </a:lnTo>
                <a:lnTo>
                  <a:pt x="862280" y="586350"/>
                </a:lnTo>
                <a:lnTo>
                  <a:pt x="0" y="58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947026" y="7220953"/>
            <a:ext cx="1353553" cy="135355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AB24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2152018" y="3546499"/>
            <a:ext cx="992459" cy="793967"/>
          </a:xfrm>
          <a:custGeom>
            <a:avLst/>
            <a:gdLst/>
            <a:ahLst/>
            <a:cxnLst/>
            <a:rect l="l" t="t" r="r" b="b"/>
            <a:pathLst>
              <a:path w="992459" h="793967">
                <a:moveTo>
                  <a:pt x="0" y="0"/>
                </a:moveTo>
                <a:lnTo>
                  <a:pt x="992458" y="0"/>
                </a:lnTo>
                <a:lnTo>
                  <a:pt x="992458" y="793967"/>
                </a:lnTo>
                <a:lnTo>
                  <a:pt x="0" y="793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26862" y="7560622"/>
            <a:ext cx="842770" cy="674216"/>
          </a:xfrm>
          <a:custGeom>
            <a:avLst/>
            <a:gdLst/>
            <a:ahLst/>
            <a:cxnLst/>
            <a:rect l="l" t="t" r="r" b="b"/>
            <a:pathLst>
              <a:path w="842770" h="674216">
                <a:moveTo>
                  <a:pt x="0" y="0"/>
                </a:moveTo>
                <a:lnTo>
                  <a:pt x="842770" y="0"/>
                </a:lnTo>
                <a:lnTo>
                  <a:pt x="842770" y="674215"/>
                </a:lnTo>
                <a:lnTo>
                  <a:pt x="0" y="674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52018" y="5483165"/>
            <a:ext cx="943569" cy="674223"/>
          </a:xfrm>
          <a:custGeom>
            <a:avLst/>
            <a:gdLst/>
            <a:ahLst/>
            <a:cxnLst/>
            <a:rect l="l" t="t" r="r" b="b"/>
            <a:pathLst>
              <a:path w="943569" h="674223">
                <a:moveTo>
                  <a:pt x="0" y="0"/>
                </a:moveTo>
                <a:lnTo>
                  <a:pt x="943569" y="0"/>
                </a:lnTo>
                <a:lnTo>
                  <a:pt x="943569" y="674223"/>
                </a:lnTo>
                <a:lnTo>
                  <a:pt x="0" y="674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47026" y="1234490"/>
            <a:ext cx="6707754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RESOLUÇÃO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36460" y="3321533"/>
            <a:ext cx="350937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Software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36460" y="3740567"/>
            <a:ext cx="533705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harmonização do software de todas as bibliotecas da RIBO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6460" y="4988777"/>
            <a:ext cx="350937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Números de utilizador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36460" y="5407811"/>
            <a:ext cx="533705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harmonização dos números de utilizador: prefixo + 7 dígitos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Exemplo: CDV0000010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6460" y="7066230"/>
            <a:ext cx="350937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Dados pessoais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36460" y="7485264"/>
            <a:ext cx="533705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harmonização das fichas de inscrição, com campo para autorização de transmissão de dados pessoais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224037" y="5223040"/>
            <a:ext cx="4546835" cy="5581090"/>
          </a:xfrm>
          <a:custGeom>
            <a:avLst/>
            <a:gdLst/>
            <a:ahLst/>
            <a:cxnLst/>
            <a:rect l="l" t="t" r="r" b="b"/>
            <a:pathLst>
              <a:path w="6073257" h="9104782">
                <a:moveTo>
                  <a:pt x="0" y="0"/>
                </a:moveTo>
                <a:lnTo>
                  <a:pt x="6073256" y="0"/>
                </a:lnTo>
                <a:lnTo>
                  <a:pt x="6073256" y="9104782"/>
                </a:lnTo>
                <a:lnTo>
                  <a:pt x="0" y="9104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1" t="-63136" r="-335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706909" y="2689967"/>
            <a:ext cx="459371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DADOS 2019 A 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16050161" y="429640"/>
            <a:ext cx="1209139" cy="1143186"/>
          </a:xfrm>
          <a:custGeom>
            <a:avLst/>
            <a:gdLst/>
            <a:ahLst/>
            <a:cxnLst/>
            <a:rect l="l" t="t" r="r" b="b"/>
            <a:pathLst>
              <a:path w="1209139" h="1143186">
                <a:moveTo>
                  <a:pt x="0" y="0"/>
                </a:moveTo>
                <a:lnTo>
                  <a:pt x="1209139" y="0"/>
                </a:lnTo>
                <a:lnTo>
                  <a:pt x="1209139" y="1143187"/>
                </a:lnTo>
                <a:lnTo>
                  <a:pt x="0" y="114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2536" y="9191625"/>
            <a:ext cx="1060381" cy="721059"/>
          </a:xfrm>
          <a:custGeom>
            <a:avLst/>
            <a:gdLst/>
            <a:ahLst/>
            <a:cxnLst/>
            <a:rect l="l" t="t" r="r" b="b"/>
            <a:pathLst>
              <a:path w="1060381" h="721059">
                <a:moveTo>
                  <a:pt x="0" y="0"/>
                </a:moveTo>
                <a:lnTo>
                  <a:pt x="1060381" y="0"/>
                </a:lnTo>
                <a:lnTo>
                  <a:pt x="1060381" y="721059"/>
                </a:lnTo>
                <a:lnTo>
                  <a:pt x="0" y="721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18795" y="-100610"/>
            <a:ext cx="13757545" cy="10655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942101" y="-1866666"/>
            <a:ext cx="7479233" cy="11212565"/>
          </a:xfrm>
          <a:custGeom>
            <a:avLst/>
            <a:gdLst/>
            <a:ahLst/>
            <a:cxnLst/>
            <a:rect l="l" t="t" r="r" b="b"/>
            <a:pathLst>
              <a:path w="7479233" h="11212565">
                <a:moveTo>
                  <a:pt x="0" y="0"/>
                </a:moveTo>
                <a:lnTo>
                  <a:pt x="7479233" y="0"/>
                </a:lnTo>
                <a:lnTo>
                  <a:pt x="7479233" y="11212565"/>
                </a:lnTo>
                <a:lnTo>
                  <a:pt x="0" y="11212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98292" y="1866390"/>
            <a:ext cx="9527674" cy="6151112"/>
            <a:chOff x="0" y="0"/>
            <a:chExt cx="12703565" cy="82014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549" b="1549"/>
            <a:stretch>
              <a:fillRect/>
            </a:stretch>
          </p:blipFill>
          <p:spPr>
            <a:xfrm>
              <a:off x="0" y="0"/>
              <a:ext cx="12703565" cy="820148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656850" y="442350"/>
            <a:ext cx="1338249" cy="910010"/>
          </a:xfrm>
          <a:custGeom>
            <a:avLst/>
            <a:gdLst/>
            <a:ahLst/>
            <a:cxnLst/>
            <a:rect l="l" t="t" r="r" b="b"/>
            <a:pathLst>
              <a:path w="1338249" h="910010">
                <a:moveTo>
                  <a:pt x="0" y="0"/>
                </a:moveTo>
                <a:lnTo>
                  <a:pt x="1338250" y="0"/>
                </a:lnTo>
                <a:lnTo>
                  <a:pt x="1338250" y="910009"/>
                </a:lnTo>
                <a:lnTo>
                  <a:pt x="0" y="910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8292" y="906880"/>
            <a:ext cx="6707754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FUTURO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61940" y="8295640"/>
            <a:ext cx="9026060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seguimos, adaptando-nos e melhorando!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1726" y="2154482"/>
            <a:ext cx="8636603" cy="100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8"/>
              </a:lnSpc>
            </a:pPr>
            <a:r>
              <a:rPr lang="en-US" sz="6606" b="1">
                <a:solidFill>
                  <a:srgbClr val="000000"/>
                </a:solidFill>
                <a:latin typeface="Nourd Bold"/>
                <a:ea typeface="Nourd Bold"/>
                <a:cs typeface="Nourd Bold"/>
                <a:sym typeface="Nourd Bold"/>
              </a:rPr>
              <a:t>OBRIGADA!</a:t>
            </a:r>
          </a:p>
        </p:txBody>
      </p:sp>
      <p:sp>
        <p:nvSpPr>
          <p:cNvPr id="3" name="Freeform 3"/>
          <p:cNvSpPr/>
          <p:nvPr/>
        </p:nvSpPr>
        <p:spPr>
          <a:xfrm>
            <a:off x="11426156" y="0"/>
            <a:ext cx="6861844" cy="10287000"/>
          </a:xfrm>
          <a:custGeom>
            <a:avLst/>
            <a:gdLst/>
            <a:ahLst/>
            <a:cxnLst/>
            <a:rect l="l" t="t" r="r" b="b"/>
            <a:pathLst>
              <a:path w="6861844" h="10287000">
                <a:moveTo>
                  <a:pt x="0" y="0"/>
                </a:moveTo>
                <a:lnTo>
                  <a:pt x="6861844" y="0"/>
                </a:lnTo>
                <a:lnTo>
                  <a:pt x="68618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1726" y="3670123"/>
            <a:ext cx="5980060" cy="4050417"/>
          </a:xfrm>
          <a:custGeom>
            <a:avLst/>
            <a:gdLst/>
            <a:ahLst/>
            <a:cxnLst/>
            <a:rect l="l" t="t" r="r" b="b"/>
            <a:pathLst>
              <a:path w="5980060" h="4050417">
                <a:moveTo>
                  <a:pt x="0" y="0"/>
                </a:moveTo>
                <a:lnTo>
                  <a:pt x="5980060" y="0"/>
                </a:lnTo>
                <a:lnTo>
                  <a:pt x="5980060" y="4050418"/>
                </a:lnTo>
                <a:lnTo>
                  <a:pt x="0" y="4050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9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0F828E-C656-479A-A932-6D8B3F416CA2}"/>
</file>

<file path=customXml/itemProps2.xml><?xml version="1.0" encoding="utf-8"?>
<ds:datastoreItem xmlns:ds="http://schemas.openxmlformats.org/officeDocument/2006/customXml" ds:itemID="{5E66F069-504E-47CD-889E-4F65FCA17E31}"/>
</file>

<file path=customXml/itemProps3.xml><?xml version="1.0" encoding="utf-8"?>
<ds:datastoreItem xmlns:ds="http://schemas.openxmlformats.org/officeDocument/2006/customXml" ds:itemID="{E204B003-EED5-414C-BDD4-327474A72D3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Personalizados</PresentationFormat>
  <Paragraphs>31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Arial</vt:lpstr>
      <vt:lpstr>Nourd Bold</vt:lpstr>
      <vt:lpstr>Source Sans Pro Bold</vt:lpstr>
      <vt:lpstr>PT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 Rede Intermunicipal de Bibliotecas do Oeste</dc:title>
  <cp:lastModifiedBy>Tânia Catarina Nunes Camilo</cp:lastModifiedBy>
  <cp:revision>2</cp:revision>
  <dcterms:created xsi:type="dcterms:W3CDTF">2006-08-16T00:00:00Z</dcterms:created>
  <dcterms:modified xsi:type="dcterms:W3CDTF">2024-10-31T14:02:56Z</dcterms:modified>
  <dc:identifier>DAGVDlbEJIs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0x0101005AFFE7D1D6D0DA468B9685D75D5C716F</vt:lpwstr>
  </property>
</Properties>
</file>